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7" r:id="rId3"/>
    <p:sldId id="305" r:id="rId4"/>
    <p:sldId id="259" r:id="rId5"/>
    <p:sldId id="310" r:id="rId6"/>
    <p:sldId id="317" r:id="rId7"/>
    <p:sldId id="295" r:id="rId8"/>
    <p:sldId id="286" r:id="rId9"/>
    <p:sldId id="458" r:id="rId10"/>
    <p:sldId id="270" r:id="rId12"/>
    <p:sldId id="283" r:id="rId13"/>
    <p:sldId id="413" r:id="rId14"/>
    <p:sldId id="274" r:id="rId15"/>
    <p:sldId id="361" r:id="rId16"/>
    <p:sldId id="367" r:id="rId17"/>
    <p:sldId id="276" r:id="rId18"/>
    <p:sldId id="275" r:id="rId19"/>
    <p:sldId id="266" r:id="rId20"/>
    <p:sldId id="298" r:id="rId21"/>
    <p:sldId id="300" r:id="rId22"/>
    <p:sldId id="301" r:id="rId23"/>
    <p:sldId id="302" r:id="rId24"/>
    <p:sldId id="303" r:id="rId25"/>
    <p:sldId id="287" r:id="rId26"/>
    <p:sldId id="271" r:id="rId27"/>
    <p:sldId id="368" r:id="rId28"/>
    <p:sldId id="299" r:id="rId29"/>
    <p:sldId id="261" r:id="rId30"/>
    <p:sldId id="262" r:id="rId31"/>
    <p:sldId id="273" r:id="rId32"/>
    <p:sldId id="267" r:id="rId33"/>
    <p:sldId id="279" r:id="rId34"/>
    <p:sldId id="288" r:id="rId35"/>
    <p:sldId id="263" r:id="rId36"/>
    <p:sldId id="265" r:id="rId37"/>
    <p:sldId id="269" r:id="rId38"/>
    <p:sldId id="307" r:id="rId39"/>
    <p:sldId id="272" r:id="rId40"/>
    <p:sldId id="280" r:id="rId41"/>
    <p:sldId id="281" r:id="rId42"/>
    <p:sldId id="268" r:id="rId43"/>
    <p:sldId id="304" r:id="rId44"/>
    <p:sldId id="297" r:id="rId45"/>
    <p:sldId id="289" r:id="rId46"/>
    <p:sldId id="293" r:id="rId47"/>
    <p:sldId id="278" r:id="rId48"/>
    <p:sldId id="365" r:id="rId49"/>
    <p:sldId id="366" r:id="rId50"/>
    <p:sldId id="362" r:id="rId51"/>
    <p:sldId id="363" r:id="rId52"/>
    <p:sldId id="364" r:id="rId53"/>
    <p:sldId id="284" r:id="rId54"/>
    <p:sldId id="457" r:id="rId55"/>
    <p:sldId id="294" r:id="rId56"/>
  </p:sldIdLst>
  <p:sldSz cx="9144000" cy="6858000" type="screen4x3"/>
  <p:notesSz cx="6735445" cy="986599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29" autoAdjust="0"/>
    <p:restoredTop sz="86322" autoAdjust="0"/>
  </p:normalViewPr>
  <p:slideViewPr>
    <p:cSldViewPr>
      <p:cViewPr varScale="1">
        <p:scale>
          <a:sx n="100" d="100"/>
          <a:sy n="100" d="100"/>
        </p:scale>
        <p:origin x="1536" y="90"/>
      </p:cViewPr>
      <p:guideLst>
        <p:guide orient="horz" pos="2185"/>
        <p:guide pos="2861"/>
      </p:guideLst>
    </p:cSldViewPr>
  </p:slideViewPr>
  <p:outlineViewPr>
    <p:cViewPr>
      <p:scale>
        <a:sx n="33" d="100"/>
        <a:sy n="33" d="100"/>
      </p:scale>
      <p:origin x="0" y="3774"/>
    </p:cViewPr>
    <p:sldLst>
      <p:sld r:id="rId1" collapse="1"/>
    </p:sldLst>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69F10FF-2088-47E0-8053-6DE126EF432B}" type="datetimeFigureOut">
              <a:rPr lang="ru-RU" smtClean="0"/>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C98EC1A-C2C5-4783-A519-ECAA061CE26C}"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98EC1A-C2C5-4783-A519-ECAA061CE26C}"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625F8D2F-2D62-474D-9113-06E4DB856E4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625F8D2F-2D62-474D-9113-06E4DB856E4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625F8D2F-2D62-474D-9113-06E4DB856E4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Содержимое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625F8D2F-2D62-474D-9113-06E4DB856E4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625F8D2F-2D62-474D-9113-06E4DB856E4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625F8D2F-2D62-474D-9113-06E4DB856E48}"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625F8D2F-2D62-474D-9113-06E4DB856E48}"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625F8D2F-2D62-474D-9113-06E4DB856E48}"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5F8D2F-2D62-474D-9113-06E4DB856E48}"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625F8D2F-2D62-474D-9113-06E4DB856E48}"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625F8D2F-2D62-474D-9113-06E4DB856E48}"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463D8D-8995-4A58-A347-5A94E29DB239}"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F8D2F-2D62-474D-9113-06E4DB856E48}"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63D8D-8995-4A58-A347-5A94E29DB239}"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mailto:info@ekopoligon.ru" TargetMode="Externa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hyperlink" Target="https://ru.wikipedia.org/wiki/%D0%95%D0%B4%D0%B8%D0%BD%D0%B0%D1%8F_%D1%81%D0%B8%D1%81%D1%82%D0%B5%D0%BC%D0%B0_%D0%B3%D0%B0%D0%B7%D0%BE%D1%81%D0%BD%D0%B0%D0%B1%D0%B6%D0%B5%D0%BD%D0%B8%D1%8F" TargetMode="External"/><Relationship Id="rId2" Type="http://schemas.openxmlformats.org/officeDocument/2006/relationships/hyperlink" Target="https://www.gazprom.ru/" TargetMode="External"/><Relationship Id="rId1"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hyperlink" Target="https://giprotruboprovod.transneft.ru/about/structure/" TargetMode="Externa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GI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1.GIF"/></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www.&#1072;&#1085;&#1072;&#1083;&#1080;&#1079;&#1087;&#1086;&#1095;&#1074;.&#1088;&#1092;/" TargetMode="External"/><Relationship Id="rId1" Type="http://schemas.openxmlformats.org/officeDocument/2006/relationships/image" Target="../media/image36.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drive.google.com/drive/folders/1tsn6ipwduYa9f6GkmR4pZR5JXxE9ajoN" TargetMode="External"/><Relationship Id="rId1"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hyperlink" Target="https://forms.gle/eVqEs1q3YQaS9uJb7" TargetMode="Externa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Picture 2" descr="C:\Users\OLGA\Pictures\4K_Bio.jpg"/>
          <p:cNvPicPr>
            <a:picLocks noChangeAspect="1" noChangeArrowheads="1"/>
          </p:cNvPicPr>
          <p:nvPr/>
        </p:nvPicPr>
        <p:blipFill>
          <a:blip r:embed="rId1" cstate="print"/>
          <a:srcRect/>
          <a:stretch>
            <a:fillRect/>
          </a:stretch>
        </p:blipFill>
        <p:spPr bwMode="auto">
          <a:xfrm>
            <a:off x="0" y="188640"/>
            <a:ext cx="9144000" cy="6120680"/>
          </a:xfrm>
          <a:prstGeom prst="rect">
            <a:avLst/>
          </a:prstGeom>
          <a:noFill/>
          <a:effectLst>
            <a:innerShdw blurRad="63500" dist="50800" dir="13500000">
              <a:prstClr val="black">
                <a:alpha val="50000"/>
              </a:prstClr>
            </a:innerShdw>
          </a:effectLst>
        </p:spPr>
      </p:pic>
      <p:sp>
        <p:nvSpPr>
          <p:cNvPr id="2" name="Заголовок 1"/>
          <p:cNvSpPr>
            <a:spLocks noGrp="1"/>
          </p:cNvSpPr>
          <p:nvPr>
            <p:ph type="ctrTitle"/>
          </p:nvPr>
        </p:nvSpPr>
        <p:spPr>
          <a:xfrm>
            <a:off x="251460" y="188595"/>
            <a:ext cx="8641080" cy="927735"/>
          </a:xfrm>
          <a:effectLst>
            <a:outerShdw blurRad="50800" dist="50800" dir="5400000" algn="ctr" rotWithShape="0">
              <a:srgbClr val="000000">
                <a:alpha val="0"/>
              </a:srgbClr>
            </a:outerShdw>
          </a:effectLst>
        </p:spPr>
        <p:txBody>
          <a:bodyPr>
            <a:normAutofit fontScale="90000"/>
          </a:bodyPr>
          <a:lstStyle/>
          <a:p>
            <a:br>
              <a:rPr lang="ru-RU" dirty="0">
                <a:solidFill>
                  <a:prstClr val="black"/>
                </a:solidFill>
                <a:effectLst>
                  <a:outerShdw blurRad="38100" dist="38100" dir="2700000" algn="tl">
                    <a:srgbClr val="000000">
                      <a:alpha val="43137"/>
                    </a:srgbClr>
                  </a:outerShdw>
                </a:effectLst>
                <a:latin typeface="Century Gothic" panose="020B0502020202020204" pitchFamily="34" charset="0"/>
              </a:rPr>
            </a:br>
            <a:r>
              <a:rPr lang="ru-RU" sz="2665" dirty="0">
                <a:solidFill>
                  <a:schemeClr val="bg1">
                    <a:lumMod val="65000"/>
                  </a:schemeClr>
                </a:solidFill>
                <a:effectLst>
                  <a:outerShdw blurRad="38100" dist="38100" dir="2700000" algn="tl">
                    <a:srgbClr val="000000">
                      <a:alpha val="43137"/>
                    </a:srgbClr>
                  </a:outerShdw>
                </a:effectLst>
                <a:latin typeface="Century Gothic" panose="020B0502020202020204" pitchFamily="34" charset="0"/>
              </a:rPr>
              <a:t>ФАКУЛЬТЕТ ПОЧВОВЕДЕНИЯ </a:t>
            </a:r>
            <a:br>
              <a:rPr lang="ru-RU" sz="2665" dirty="0">
                <a:solidFill>
                  <a:schemeClr val="bg1">
                    <a:lumMod val="65000"/>
                  </a:schemeClr>
                </a:solidFill>
                <a:effectLst>
                  <a:outerShdw blurRad="38100" dist="38100" dir="2700000" algn="tl">
                    <a:srgbClr val="000000">
                      <a:alpha val="43137"/>
                    </a:srgbClr>
                  </a:outerShdw>
                </a:effectLst>
                <a:latin typeface="Century Gothic" panose="020B0502020202020204" pitchFamily="34" charset="0"/>
              </a:rPr>
            </a:br>
            <a:r>
              <a:rPr lang="ru-RU" sz="2665" dirty="0">
                <a:solidFill>
                  <a:schemeClr val="bg1">
                    <a:lumMod val="65000"/>
                  </a:schemeClr>
                </a:solidFill>
                <a:effectLst>
                  <a:outerShdw blurRad="38100" dist="38100" dir="2700000" algn="tl">
                    <a:srgbClr val="000000">
                      <a:alpha val="43137"/>
                    </a:srgbClr>
                  </a:outerShdw>
                </a:effectLst>
                <a:latin typeface="Century Gothic" panose="020B0502020202020204" pitchFamily="34" charset="0"/>
              </a:rPr>
              <a:t>МГУ ИМЕНИ М.В. ЛОМОНОСОВА</a:t>
            </a:r>
            <a:br>
              <a:rPr lang="ru-RU" sz="2665" dirty="0">
                <a:solidFill>
                  <a:schemeClr val="bg1">
                    <a:lumMod val="65000"/>
                  </a:schemeClr>
                </a:solidFill>
                <a:effectLst>
                  <a:outerShdw blurRad="38100" dist="38100" dir="2700000" algn="tl">
                    <a:srgbClr val="000000">
                      <a:alpha val="43137"/>
                    </a:srgbClr>
                  </a:outerShdw>
                </a:effectLst>
                <a:latin typeface="Century Gothic" panose="020B0502020202020204" pitchFamily="34" charset="0"/>
              </a:rPr>
            </a:br>
            <a:r>
              <a:rPr lang="ru-RU" sz="2665" dirty="0">
                <a:solidFill>
                  <a:schemeClr val="bg1">
                    <a:lumMod val="65000"/>
                  </a:schemeClr>
                </a:solidFill>
                <a:effectLst>
                  <a:outerShdw blurRad="38100" dist="38100" dir="2700000" algn="tl">
                    <a:srgbClr val="000000">
                      <a:alpha val="43137"/>
                    </a:srgbClr>
                  </a:outerShdw>
                </a:effectLst>
                <a:latin typeface="Century Gothic" panose="020B0502020202020204" pitchFamily="34" charset="0"/>
              </a:rPr>
              <a:t>ПРЕДСТАВЛЯЕТ…</a:t>
            </a:r>
            <a:br>
              <a:rPr lang="ru-RU" sz="2665" dirty="0">
                <a:solidFill>
                  <a:prstClr val="black"/>
                </a:solidFill>
                <a:effectLst>
                  <a:outerShdw blurRad="38100" dist="38100" dir="2700000" algn="tl">
                    <a:srgbClr val="000000">
                      <a:alpha val="43137"/>
                    </a:srgbClr>
                  </a:outerShdw>
                </a:effectLst>
                <a:latin typeface="Century Gothic" panose="020B0502020202020204" pitchFamily="34" charset="0"/>
              </a:rPr>
            </a:br>
            <a:endParaRPr lang="ru-RU" sz="2665" dirty="0"/>
          </a:p>
        </p:txBody>
      </p:sp>
      <p:sp>
        <p:nvSpPr>
          <p:cNvPr id="3" name="TextBox 2"/>
          <p:cNvSpPr txBox="1"/>
          <p:nvPr/>
        </p:nvSpPr>
        <p:spPr>
          <a:xfrm>
            <a:off x="1835696" y="1017672"/>
            <a:ext cx="5472608" cy="2122805"/>
          </a:xfrm>
          <a:prstGeom prst="rect">
            <a:avLst/>
          </a:prstGeom>
          <a:noFill/>
        </p:spPr>
        <p:txBody>
          <a:bodyPr wrap="square" rtlCol="0">
            <a:spAutoFit/>
          </a:bodyPr>
          <a:lstStyle/>
          <a:p>
            <a:pPr algn="ctr"/>
            <a:r>
              <a:rPr lang="ru-RU" sz="6000" dirty="0">
                <a:solidFill>
                  <a:srgbClr val="C00000"/>
                </a:solidFill>
              </a:rPr>
              <a:t>День </a:t>
            </a:r>
            <a:r>
              <a:rPr lang="ru-RU" sz="6600" dirty="0">
                <a:solidFill>
                  <a:srgbClr val="C00000"/>
                </a:solidFill>
              </a:rPr>
              <a:t>карьеры</a:t>
            </a:r>
            <a:endParaRPr lang="ru-RU" sz="6600" dirty="0">
              <a:solidFill>
                <a:srgbClr val="C00000"/>
              </a:solidFill>
            </a:endParaRPr>
          </a:p>
          <a:p>
            <a:pPr algn="ctr"/>
            <a:r>
              <a:rPr lang="ru-RU" sz="6600" b="1" dirty="0" smtClean="0">
                <a:solidFill>
                  <a:srgbClr val="C00000"/>
                </a:solidFill>
                <a:effectLst>
                  <a:outerShdw blurRad="38100" dist="38100" dir="2700000" algn="tl">
                    <a:srgbClr val="000000">
                      <a:alpha val="43137"/>
                    </a:srgbClr>
                  </a:outerShdw>
                </a:effectLst>
              </a:rPr>
              <a:t>9.</a:t>
            </a:r>
            <a:r>
              <a:rPr lang="ru-RU" sz="6000" b="1" dirty="0" smtClean="0">
                <a:solidFill>
                  <a:srgbClr val="C00000"/>
                </a:solidFill>
                <a:effectLst>
                  <a:outerShdw blurRad="38100" dist="38100" dir="2700000" algn="tl">
                    <a:srgbClr val="000000">
                      <a:alpha val="43137"/>
                    </a:srgbClr>
                  </a:outerShdw>
                </a:effectLst>
              </a:rPr>
              <a:t>12</a:t>
            </a:r>
            <a:r>
              <a:rPr lang="ru-RU" sz="6600" b="1" dirty="0" smtClean="0">
                <a:solidFill>
                  <a:srgbClr val="C00000"/>
                </a:solidFill>
                <a:effectLst>
                  <a:outerShdw blurRad="38100" dist="38100" dir="2700000" algn="tl">
                    <a:srgbClr val="000000">
                      <a:alpha val="43137"/>
                    </a:srgbClr>
                  </a:outerShdw>
                </a:effectLst>
              </a:rPr>
              <a:t>.2021</a:t>
            </a:r>
            <a:endParaRPr lang="ru-RU" sz="6600" b="1" dirty="0">
              <a:solidFill>
                <a:srgbClr val="C00000"/>
              </a:solidFill>
              <a:effectLst>
                <a:outerShdw blurRad="38100" dist="38100" dir="2700000" algn="tl">
                  <a:srgbClr val="000000">
                    <a:alpha val="43137"/>
                  </a:srgbClr>
                </a:outerShdw>
              </a:effectLst>
            </a:endParaRPr>
          </a:p>
        </p:txBody>
      </p:sp>
      <p:sp>
        <p:nvSpPr>
          <p:cNvPr id="4" name="Заголовок 1"/>
          <p:cNvSpPr>
            <a:spLocks noGrp="1"/>
          </p:cNvSpPr>
          <p:nvPr/>
        </p:nvSpPr>
        <p:spPr>
          <a:xfrm>
            <a:off x="199390" y="5310505"/>
            <a:ext cx="8745855" cy="998855"/>
          </a:xfrm>
          <a:prstGeom prst="rect">
            <a:avLst/>
          </a:prstGeom>
          <a:gradFill flip="none" rotWithShape="1">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16200000" scaled="1"/>
            <a:tileRect/>
          </a:gradFill>
          <a:effectLst>
            <a:outerShdw blurRad="50800" dist="50800" dir="5400000" algn="ctr" rotWithShape="0">
              <a:srgbClr val="000000">
                <a:alpha val="0"/>
              </a:srgb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dirty="0"/>
              <a:t>Престиж факультета </a:t>
            </a:r>
            <a:r>
              <a:rPr lang="ru-RU" sz="2800" dirty="0" smtClean="0"/>
              <a:t>–</a:t>
            </a:r>
            <a:br>
              <a:rPr lang="en-US" sz="2800" dirty="0" smtClean="0"/>
            </a:br>
            <a:r>
              <a:rPr lang="ru-RU" sz="2800" dirty="0" smtClean="0"/>
              <a:t> </a:t>
            </a:r>
            <a:r>
              <a:rPr lang="ru-RU" sz="2800" dirty="0"/>
              <a:t>его успешные </a:t>
            </a:r>
            <a:r>
              <a:rPr lang="ru-RU" sz="2800" dirty="0" smtClean="0"/>
              <a:t>выпускники</a:t>
            </a:r>
            <a:endParaRPr lang="ru-RU"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https://btdesign.ru/images/botanicals/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6149" name="Picture 5" descr="C:\Users\Наша дорогая Оля!\Downloads\logo2.png"/>
          <p:cNvPicPr>
            <a:picLocks noChangeAspect="1" noChangeArrowheads="1"/>
          </p:cNvPicPr>
          <p:nvPr/>
        </p:nvPicPr>
        <p:blipFill>
          <a:blip r:embed="rId1" cstate="print"/>
          <a:srcRect/>
          <a:stretch>
            <a:fillRect/>
          </a:stretch>
        </p:blipFill>
        <p:spPr bwMode="auto">
          <a:xfrm>
            <a:off x="571472" y="500042"/>
            <a:ext cx="1063628" cy="1169991"/>
          </a:xfrm>
          <a:prstGeom prst="rect">
            <a:avLst/>
          </a:prstGeom>
          <a:noFill/>
        </p:spPr>
      </p:pic>
      <p:sp>
        <p:nvSpPr>
          <p:cNvPr id="7" name="Прямоугольник 6"/>
          <p:cNvSpPr/>
          <p:nvPr/>
        </p:nvSpPr>
        <p:spPr>
          <a:xfrm>
            <a:off x="1857356" y="428604"/>
            <a:ext cx="6643718" cy="1200329"/>
          </a:xfrm>
          <a:prstGeom prst="rect">
            <a:avLst/>
          </a:prstGeom>
        </p:spPr>
        <p:txBody>
          <a:bodyPr wrap="square">
            <a:spAutoFit/>
          </a:bodyPr>
          <a:lstStyle/>
          <a:p>
            <a:pPr algn="ctr"/>
            <a:r>
              <a:rPr lang="ru-RU" sz="2400" b="1" dirty="0">
                <a:solidFill>
                  <a:srgbClr val="333333"/>
                </a:solidFill>
                <a:latin typeface="Arial" panose="020B0604020202020204"/>
              </a:rPr>
              <a:t>Федеральная служба по надзору в сфере защиты прав потребителей и благополучия человека</a:t>
            </a:r>
            <a:endParaRPr lang="ru-RU" sz="2400" dirty="0"/>
          </a:p>
        </p:txBody>
      </p:sp>
      <p:sp>
        <p:nvSpPr>
          <p:cNvPr id="8" name="Прямоугольник 7"/>
          <p:cNvSpPr/>
          <p:nvPr/>
        </p:nvSpPr>
        <p:spPr>
          <a:xfrm>
            <a:off x="357158" y="1857364"/>
            <a:ext cx="8572560" cy="3416320"/>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latin typeface="Arial" panose="020B0604020202020204" pitchFamily="34" charset="0"/>
                <a:cs typeface="Arial" panose="020B0604020202020204" pitchFamily="34" charset="0"/>
              </a:rPr>
              <a:t>Федеральная служба по надзору в сфере защиты прав потребителей и благополучия человека (</a:t>
            </a:r>
            <a:r>
              <a:rPr lang="ru-RU" dirty="0" err="1">
                <a:latin typeface="Arial" panose="020B0604020202020204" pitchFamily="34" charset="0"/>
                <a:cs typeface="Arial" panose="020B0604020202020204" pitchFamily="34" charset="0"/>
              </a:rPr>
              <a:t>Роспотребнадзор</a:t>
            </a:r>
            <a:r>
              <a:rPr lang="ru-RU" dirty="0">
                <a:latin typeface="Arial" panose="020B0604020202020204" pitchFamily="34" charset="0"/>
                <a:cs typeface="Arial" panose="020B0604020202020204" pitchFamily="34" charset="0"/>
              </a:rPr>
              <a:t>) является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защиты прав потребителей, разработке и утверждению государственных санитарно-эпидемиологических правил и гигиенических нормативов, а также по организации и осуществлению федерального государственного санитарно-эпидемиологического надзора и федерального государственного надзора в области защиты прав потребителей.</a:t>
            </a:r>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(в ред. Постановлений Правительства РФ от 30.01.2013 N 65, от 21.05.2013 N 428)</a:t>
            </a:r>
            <a:endParaRPr lang="ru-RU" dirty="0">
              <a:latin typeface="Arial" panose="020B0604020202020204" pitchFamily="34" charset="0"/>
              <a:cs typeface="Arial" panose="020B0604020202020204" pitchFamily="34" charset="0"/>
            </a:endParaRPr>
          </a:p>
        </p:txBody>
      </p:sp>
      <p:sp>
        <p:nvSpPr>
          <p:cNvPr id="9" name="Прямоугольник 8"/>
          <p:cNvSpPr/>
          <p:nvPr/>
        </p:nvSpPr>
        <p:spPr>
          <a:xfrm>
            <a:off x="2843808" y="5309080"/>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10" name="Прямоугольник 9"/>
          <p:cNvSpPr/>
          <p:nvPr/>
        </p:nvSpPr>
        <p:spPr>
          <a:xfrm>
            <a:off x="155575" y="5806142"/>
            <a:ext cx="8774143" cy="1015663"/>
          </a:xfrm>
          <a:prstGeom prst="rect">
            <a:avLst/>
          </a:prstGeom>
        </p:spPr>
        <p:txBody>
          <a:bodyPr wrap="square">
            <a:spAutoFit/>
          </a:bodyPr>
          <a:lstStyle/>
          <a:p>
            <a:r>
              <a:rPr lang="ru-RU" sz="2000" b="1" dirty="0">
                <a:solidFill>
                  <a:schemeClr val="tx2"/>
                </a:solidFill>
                <a:latin typeface="Arial" panose="020B0604020202020204" pitchFamily="34" charset="0"/>
                <a:cs typeface="Arial" panose="020B0604020202020204" pitchFamily="34" charset="0"/>
              </a:rPr>
              <a:t>Контактное лицо: Щербаков Григорий Дмитриевич</a:t>
            </a:r>
            <a:r>
              <a:rPr lang="en-US" sz="2000" b="1" dirty="0">
                <a:solidFill>
                  <a:schemeClr val="tx2"/>
                </a:solidFill>
                <a:latin typeface="Arial" panose="020B0604020202020204" pitchFamily="34" charset="0"/>
                <a:cs typeface="Arial" panose="020B0604020202020204" pitchFamily="34" charset="0"/>
              </a:rPr>
              <a:t>, </a:t>
            </a:r>
            <a:r>
              <a:rPr lang="ru-RU" sz="2000" b="1" dirty="0">
                <a:solidFill>
                  <a:schemeClr val="tx2"/>
                </a:solidFill>
                <a:latin typeface="Arial" panose="020B0604020202020204" pitchFamily="34" charset="0"/>
                <a:cs typeface="Arial" panose="020B0604020202020204" pitchFamily="34" charset="0"/>
              </a:rPr>
              <a:t>начальник отдела анализа и прогнозирования; </a:t>
            </a:r>
            <a:endParaRPr lang="ru-RU" sz="2000" b="1"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E</a:t>
            </a:r>
            <a:r>
              <a:rPr lang="ru-RU" sz="2000" b="1" dirty="0">
                <a:solidFill>
                  <a:schemeClr val="tx2"/>
                </a:solidFill>
                <a:latin typeface="Arial" panose="020B0604020202020204" pitchFamily="34" charset="0"/>
                <a:cs typeface="Arial" panose="020B0604020202020204" pitchFamily="34" charset="0"/>
              </a:rPr>
              <a:t>-</a:t>
            </a:r>
            <a:r>
              <a:rPr lang="en-US" sz="2000" b="1" dirty="0">
                <a:solidFill>
                  <a:schemeClr val="tx2"/>
                </a:solidFill>
                <a:latin typeface="Arial" panose="020B0604020202020204" pitchFamily="34" charset="0"/>
                <a:cs typeface="Arial" panose="020B0604020202020204" pitchFamily="34" charset="0"/>
              </a:rPr>
              <a:t>mail</a:t>
            </a:r>
            <a:r>
              <a:rPr lang="ru-RU" sz="2000" b="1"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shcherbakovgd@fcgie.ru</a:t>
            </a:r>
            <a:endParaRPr lang="ru-RU" sz="2000"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285728"/>
            <a:ext cx="6120680" cy="583565"/>
          </a:xfrm>
          <a:prstGeom prst="rect">
            <a:avLst/>
          </a:prstGeom>
        </p:spPr>
        <p:txBody>
          <a:bodyPr wrap="square">
            <a:spAutoFit/>
          </a:bodyPr>
          <a:lstStyle/>
          <a:p>
            <a:pPr algn="ctr"/>
            <a:r>
              <a:rPr lang="ru-RU" sz="3200" b="1" dirty="0">
                <a:latin typeface="Arial" panose="020B0604020202020204" pitchFamily="34" charset="0"/>
                <a:cs typeface="Arial" panose="020B0604020202020204" pitchFamily="34" charset="0"/>
              </a:rPr>
              <a:t>ОАО «СЖС Восток Лимитед»</a:t>
            </a:r>
            <a:endParaRPr lang="ru-RU" sz="3200" b="1" dirty="0">
              <a:latin typeface="Arial" panose="020B0604020202020204" pitchFamily="34" charset="0"/>
              <a:cs typeface="Arial" panose="020B0604020202020204" pitchFamily="34" charset="0"/>
            </a:endParaRPr>
          </a:p>
        </p:txBody>
      </p:sp>
      <p:sp>
        <p:nvSpPr>
          <p:cNvPr id="3" name="Прямоугольник 2"/>
          <p:cNvSpPr/>
          <p:nvPr/>
        </p:nvSpPr>
        <p:spPr>
          <a:xfrm>
            <a:off x="396338" y="1106119"/>
            <a:ext cx="8351788" cy="4523105"/>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a:latin typeface="Arial" panose="020B0604020202020204" pitchFamily="34" charset="0"/>
                <a:cs typeface="Arial" panose="020B0604020202020204" pitchFamily="34" charset="0"/>
              </a:rPr>
              <a:t>SGS является мировым лидером в сфере инспекционных услуг, экспертизы, испытаний и сертификации. В России с 1981 года, изначально как эксперт по экономической и качественной оценке экспортируемых и импортируемых грузов</a:t>
            </a:r>
            <a:endParaRPr lang="ru-RU">
              <a:latin typeface="Arial" panose="020B0604020202020204" pitchFamily="34" charset="0"/>
              <a:cs typeface="Arial" panose="020B0604020202020204" pitchFamily="34" charset="0"/>
            </a:endParaRPr>
          </a:p>
          <a:p>
            <a:pPr indent="457200"/>
            <a:r>
              <a:rPr lang="en-US" altLang="ru-RU" dirty="0">
                <a:latin typeface="Arial" panose="020B0604020202020204" pitchFamily="34" charset="0"/>
                <a:cs typeface="Arial" panose="020B0604020202020204" pitchFamily="34" charset="0"/>
              </a:rPr>
              <a:t>SGS</a:t>
            </a:r>
            <a:r>
              <a:rPr lang="ru-RU" altLang="ru-RU" dirty="0">
                <a:latin typeface="Arial" panose="020B0604020202020204" pitchFamily="34" charset="0"/>
                <a:cs typeface="Arial" panose="020B0604020202020204" pitchFamily="34" charset="0"/>
              </a:rPr>
              <a:t> Россия</a:t>
            </a:r>
            <a:r>
              <a:rPr lang="ru-RU" dirty="0">
                <a:latin typeface="Arial" panose="020B0604020202020204" pitchFamily="34" charset="0"/>
                <a:cs typeface="Arial" panose="020B0604020202020204" pitchFamily="34" charset="0"/>
              </a:rPr>
              <a:t> включает в себя более 70 филиалов и представительств по всей стране. В этом году предсавительству компании в Росии исполняется 40 лет</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Основные направления:</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Эспертиза нефть/газ, с/х, экологические изыскания, а также в области промышленности</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Сопровождение проектов</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Логистические схемы и оптимизация решений производств</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Решения для наукоёмких производств, оснашение и ведение лабораторий «под ключ»</a:t>
            </a:r>
            <a:endParaRPr lang="ru-RU" dirty="0">
              <a:latin typeface="Arial" panose="020B0604020202020204" pitchFamily="34" charset="0"/>
              <a:cs typeface="Arial" panose="020B0604020202020204" pitchFamily="34" charset="0"/>
            </a:endParaRPr>
          </a:p>
          <a:p>
            <a:pPr indent="457200"/>
            <a:endParaRPr lang="ru-RU" dirty="0">
              <a:latin typeface="Arial" panose="020B0604020202020204" pitchFamily="34" charset="0"/>
              <a:cs typeface="Arial" panose="020B0604020202020204" pitchFamily="34" charset="0"/>
            </a:endParaRPr>
          </a:p>
          <a:p>
            <a:pPr indent="457200"/>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614735" y="5529115"/>
            <a:ext cx="9144000" cy="706755"/>
          </a:xfrm>
          <a:prstGeom prst="rect">
            <a:avLst/>
          </a:prstGeom>
        </p:spPr>
        <p:txBody>
          <a:bodyPr wrap="square">
            <a:spAutoFit/>
          </a:bodyPr>
          <a:lstStyle/>
          <a:p>
            <a:r>
              <a:rPr lang="ru-RU" sz="2000" b="1" dirty="0">
                <a:solidFill>
                  <a:srgbClr val="FF0000"/>
                </a:solidFill>
                <a:latin typeface="Arial" panose="020B0604020202020204" pitchFamily="34" charset="0"/>
                <a:cs typeface="Arial" panose="020B0604020202020204" pitchFamily="34" charset="0"/>
              </a:rPr>
              <a:t>Готовы к сотрудничеству, в основоном на конкурсной основе, но каждый случа	 отдельно решается</a:t>
            </a:r>
            <a:endParaRPr lang="ru-RU" sz="20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614667" y="6165482"/>
            <a:ext cx="8421829" cy="64516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Мария Пичугина, сотрудник отдела найма</a:t>
            </a:r>
            <a:r>
              <a:rPr lang="en-US" b="1" dirty="0">
                <a:solidFill>
                  <a:schemeClr val="tx2"/>
                </a:solidFill>
                <a:latin typeface="Arial" panose="020B0604020202020204" pitchFamily="34" charset="0"/>
                <a:cs typeface="Arial" panose="020B0604020202020204" pitchFamily="34" charset="0"/>
              </a:rPr>
              <a:t>;</a:t>
            </a:r>
            <a:r>
              <a:rPr lang="ru-RU" b="1" dirty="0">
                <a:solidFill>
                  <a:schemeClr val="tx2"/>
                </a:solidFill>
                <a:latin typeface="Arial" panose="020B0604020202020204" pitchFamily="34" charset="0"/>
                <a:cs typeface="Arial" panose="020B0604020202020204" pitchFamily="34" charset="0"/>
              </a:rPr>
              <a:t> </a:t>
            </a:r>
            <a:endParaRPr lang="ru-RU" b="1"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E</a:t>
            </a:r>
            <a:r>
              <a:rPr lang="ru-RU" b="1" dirty="0">
                <a:solidFill>
                  <a:schemeClr val="tx2"/>
                </a:solidFill>
                <a:latin typeface="Arial" panose="020B0604020202020204" pitchFamily="34" charset="0"/>
                <a:cs typeface="Arial" panose="020B0604020202020204" pitchFamily="34" charset="0"/>
              </a:rPr>
              <a:t>-</a:t>
            </a:r>
            <a:r>
              <a:rPr lang="en-US" b="1" dirty="0">
                <a:solidFill>
                  <a:schemeClr val="tx2"/>
                </a:solidFill>
                <a:latin typeface="Arial" panose="020B0604020202020204" pitchFamily="34" charset="0"/>
                <a:cs typeface="Arial" panose="020B0604020202020204" pitchFamily="34" charset="0"/>
              </a:rPr>
              <a:t>mail: Mariya.Pinchugina@sgs.com </a:t>
            </a:r>
            <a:endParaRPr lang="ru-RU" b="1" dirty="0">
              <a:solidFill>
                <a:schemeClr val="tx2"/>
              </a:solidFill>
              <a:latin typeface="Arial" panose="020B0604020202020204" pitchFamily="34" charset="0"/>
              <a:cs typeface="Arial" panose="020B0604020202020204" pitchFamily="34" charset="0"/>
            </a:endParaRPr>
          </a:p>
        </p:txBody>
      </p:sp>
      <p:pic>
        <p:nvPicPr>
          <p:cNvPr id="4" name="Изображение 3" descr="SGS"/>
          <p:cNvPicPr>
            <a:picLocks noChangeAspect="1"/>
          </p:cNvPicPr>
          <p:nvPr/>
        </p:nvPicPr>
        <p:blipFill>
          <a:blip r:embed="rId1"/>
          <a:stretch>
            <a:fillRect/>
          </a:stretch>
        </p:blipFill>
        <p:spPr>
          <a:xfrm>
            <a:off x="614680" y="48895"/>
            <a:ext cx="1628775" cy="10572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285728"/>
            <a:ext cx="6120680" cy="1077218"/>
          </a:xfrm>
          <a:prstGeom prst="rect">
            <a:avLst/>
          </a:prstGeom>
        </p:spPr>
        <p:txBody>
          <a:bodyPr wrap="square">
            <a:spAutoFit/>
          </a:bodyPr>
          <a:lstStyle/>
          <a:p>
            <a:pPr algn="ctr"/>
            <a:r>
              <a:rPr lang="ru-RU" sz="3200" b="1" dirty="0">
                <a:latin typeface="Arial" panose="020B0604020202020204" pitchFamily="34" charset="0"/>
                <a:cs typeface="Arial" panose="020B0604020202020204" pitchFamily="34" charset="0"/>
              </a:rPr>
              <a:t>ООО "ЭКОСТАНДАРТ "ТЕХНИЧЕСКИЕ РЕШЕНИЯ"</a:t>
            </a:r>
            <a:endParaRPr lang="ru-RU" sz="3200" b="1" dirty="0">
              <a:latin typeface="Arial" panose="020B0604020202020204" pitchFamily="34" charset="0"/>
              <a:cs typeface="Arial" panose="020B0604020202020204" pitchFamily="34" charset="0"/>
            </a:endParaRPr>
          </a:p>
        </p:txBody>
      </p:sp>
      <p:sp>
        <p:nvSpPr>
          <p:cNvPr id="3" name="Прямоугольник 2"/>
          <p:cNvSpPr/>
          <p:nvPr/>
        </p:nvSpPr>
        <p:spPr>
          <a:xfrm>
            <a:off x="308708" y="1283284"/>
            <a:ext cx="8351788" cy="3970318"/>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latin typeface="Arial" panose="020B0604020202020204" pitchFamily="34" charset="0"/>
                <a:cs typeface="Arial" panose="020B0604020202020204" pitchFamily="34" charset="0"/>
              </a:rPr>
              <a:t>Группа компаний «</a:t>
            </a:r>
            <a:r>
              <a:rPr lang="ru-RU" dirty="0" err="1">
                <a:latin typeface="Arial" panose="020B0604020202020204" pitchFamily="34" charset="0"/>
                <a:cs typeface="Arial" panose="020B0604020202020204" pitchFamily="34" charset="0"/>
              </a:rPr>
              <a:t>Экостандарт</a:t>
            </a:r>
            <a:r>
              <a:rPr lang="ru-RU" dirty="0">
                <a:latin typeface="Arial" panose="020B0604020202020204" pitchFamily="34" charset="0"/>
                <a:cs typeface="Arial" panose="020B0604020202020204" pitchFamily="34" charset="0"/>
              </a:rPr>
              <a:t>» успешно работает по всей территории России и СНГ с 1997 года. Являются лидером в сфере экологической экспертизы и мониторинга, услуг в сфере охраны труда, инженерных изысканий, экологического проектирования и сертификации. Организация объединяет инженерные, консалтинговые и экспертные компании, являющиеся самостоятельными юридическими лицами</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ГК «</a:t>
            </a:r>
            <a:r>
              <a:rPr lang="ru-RU" dirty="0" err="1">
                <a:latin typeface="Arial" panose="020B0604020202020204" pitchFamily="34" charset="0"/>
                <a:cs typeface="Arial" panose="020B0604020202020204" pitchFamily="34" charset="0"/>
              </a:rPr>
              <a:t>Экостандарт</a:t>
            </a:r>
            <a:r>
              <a:rPr lang="ru-RU" dirty="0">
                <a:latin typeface="Arial" panose="020B0604020202020204" pitchFamily="34" charset="0"/>
                <a:cs typeface="Arial" panose="020B0604020202020204" pitchFamily="34" charset="0"/>
              </a:rPr>
              <a:t>» включает в себя 14 филиалов и представительств по всей России. За 23 года своего существования организация выполнила более 5 320 проектов, 465 из которых — федерального значения</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Организация аккредитована в международном сообществе по «зеленому» строительству U.S. </a:t>
            </a:r>
            <a:r>
              <a:rPr lang="ru-RU" dirty="0" err="1">
                <a:latin typeface="Arial" panose="020B0604020202020204" pitchFamily="34" charset="0"/>
                <a:cs typeface="Arial" panose="020B0604020202020204" pitchFamily="34" charset="0"/>
              </a:rPr>
              <a:t>Green</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Building</a:t>
            </a:r>
            <a:r>
              <a:rPr lang="ru-RU" dirty="0">
                <a:latin typeface="Arial" panose="020B0604020202020204" pitchFamily="34" charset="0"/>
                <a:cs typeface="Arial" panose="020B0604020202020204" pitchFamily="34" charset="0"/>
              </a:rPr>
              <a:t>, является первым в России и одним из первых в мире партнеров глобальной программы по достижению нулевого травматизма на рабочем месте </a:t>
            </a:r>
            <a:r>
              <a:rPr lang="ru-RU" dirty="0" err="1">
                <a:latin typeface="Arial" panose="020B0604020202020204" pitchFamily="34" charset="0"/>
                <a:cs typeface="Arial" panose="020B0604020202020204" pitchFamily="34" charset="0"/>
              </a:rPr>
              <a:t>Vision</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Zero</a:t>
            </a:r>
            <a:r>
              <a:rPr lang="ru-RU" dirty="0">
                <a:latin typeface="Arial" panose="020B0604020202020204" pitchFamily="34" charset="0"/>
                <a:cs typeface="Arial" panose="020B0604020202020204" pitchFamily="34" charset="0"/>
              </a:rPr>
              <a:t> и партнером международного движения </a:t>
            </a:r>
            <a:r>
              <a:rPr lang="ru-RU" dirty="0" err="1">
                <a:latin typeface="Arial" panose="020B0604020202020204" pitchFamily="34" charset="0"/>
                <a:cs typeface="Arial" panose="020B0604020202020204" pitchFamily="34" charset="0"/>
              </a:rPr>
              <a:t>WorldSkills</a:t>
            </a:r>
            <a:endParaRPr lang="ru-RU" dirty="0">
              <a:latin typeface="Arial" panose="020B0604020202020204" pitchFamily="34" charset="0"/>
              <a:cs typeface="Arial" panose="020B0604020202020204" pitchFamily="34" charset="0"/>
            </a:endParaRPr>
          </a:p>
        </p:txBody>
      </p:sp>
      <p:pic>
        <p:nvPicPr>
          <p:cNvPr id="27650" name="Picture 2" descr="C:\Users\OLGA\Pictures\P7O362LA.png"/>
          <p:cNvPicPr>
            <a:picLocks noChangeAspect="1" noChangeArrowheads="1"/>
          </p:cNvPicPr>
          <p:nvPr/>
        </p:nvPicPr>
        <p:blipFill>
          <a:blip r:embed="rId1" cstate="print"/>
          <a:srcRect/>
          <a:stretch>
            <a:fillRect/>
          </a:stretch>
        </p:blipFill>
        <p:spPr bwMode="auto">
          <a:xfrm>
            <a:off x="428596" y="357166"/>
            <a:ext cx="2160240" cy="926118"/>
          </a:xfrm>
          <a:prstGeom prst="rect">
            <a:avLst/>
          </a:prstGeom>
          <a:noFill/>
        </p:spPr>
      </p:pic>
      <p:sp>
        <p:nvSpPr>
          <p:cNvPr id="5" name="Прямоугольник 4"/>
          <p:cNvSpPr/>
          <p:nvPr/>
        </p:nvSpPr>
        <p:spPr>
          <a:xfrm>
            <a:off x="611560" y="5390050"/>
            <a:ext cx="9144000" cy="398780"/>
          </a:xfrm>
          <a:prstGeom prst="rect">
            <a:avLst/>
          </a:prstGeom>
        </p:spPr>
        <p:txBody>
          <a:bodyPr wrap="square">
            <a:spAutoFit/>
          </a:bodyPr>
          <a:lstStyle/>
          <a:p>
            <a:r>
              <a:rPr lang="ru-RU" sz="2000" b="1" dirty="0">
                <a:solidFill>
                  <a:srgbClr val="FF0000"/>
                </a:solidFill>
                <a:latin typeface="Arial" panose="020B0604020202020204" pitchFamily="34" charset="0"/>
                <a:cs typeface="Arial" panose="020B0604020202020204" pitchFamily="34" charset="0"/>
              </a:rPr>
              <a:t>Сотрудничаем, стажировки на конкурсной основе</a:t>
            </a:r>
            <a:endParaRPr lang="ru-RU" sz="20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614667" y="5927992"/>
            <a:ext cx="8421829" cy="92333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Елизавета Калабина, руководитель департамента управления персоналом</a:t>
            </a:r>
            <a:r>
              <a:rPr lang="en-US" b="1" dirty="0">
                <a:solidFill>
                  <a:schemeClr val="tx2"/>
                </a:solidFill>
                <a:latin typeface="Arial" panose="020B0604020202020204" pitchFamily="34" charset="0"/>
                <a:cs typeface="Arial" panose="020B0604020202020204" pitchFamily="34" charset="0"/>
              </a:rPr>
              <a:t>;</a:t>
            </a:r>
            <a:r>
              <a:rPr lang="ru-RU" b="1" dirty="0">
                <a:solidFill>
                  <a:schemeClr val="tx2"/>
                </a:solidFill>
                <a:latin typeface="Arial" panose="020B0604020202020204" pitchFamily="34" charset="0"/>
                <a:cs typeface="Arial" panose="020B0604020202020204" pitchFamily="34" charset="0"/>
              </a:rPr>
              <a:t> </a:t>
            </a:r>
            <a:endParaRPr lang="ru-RU" b="1"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E</a:t>
            </a:r>
            <a:r>
              <a:rPr lang="ru-RU" b="1" dirty="0">
                <a:solidFill>
                  <a:schemeClr val="tx2"/>
                </a:solidFill>
                <a:latin typeface="Arial" panose="020B0604020202020204" pitchFamily="34" charset="0"/>
                <a:cs typeface="Arial" panose="020B0604020202020204" pitchFamily="34" charset="0"/>
              </a:rPr>
              <a:t>-</a:t>
            </a:r>
            <a:r>
              <a:rPr lang="en-US" b="1" dirty="0">
                <a:solidFill>
                  <a:schemeClr val="tx2"/>
                </a:solidFill>
                <a:latin typeface="Arial" panose="020B0604020202020204" pitchFamily="34" charset="0"/>
                <a:cs typeface="Arial" panose="020B0604020202020204" pitchFamily="34" charset="0"/>
              </a:rPr>
              <a:t>mail: Kalabina.E@ecostandard.ru </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Прямоугольник 3"/>
          <p:cNvSpPr/>
          <p:nvPr/>
        </p:nvSpPr>
        <p:spPr>
          <a:xfrm>
            <a:off x="2000232" y="428604"/>
            <a:ext cx="6786610" cy="954107"/>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Инженерные </a:t>
            </a:r>
            <a:r>
              <a:rPr lang="ru-RU" sz="2800" b="1" dirty="0" smtClean="0">
                <a:latin typeface="Arial" panose="020B0604020202020204" pitchFamily="34" charset="0"/>
                <a:cs typeface="Arial" panose="020B0604020202020204" pitchFamily="34" charset="0"/>
              </a:rPr>
              <a:t>изыскания для </a:t>
            </a:r>
            <a:r>
              <a:rPr lang="ru-RU" sz="2800" b="1" dirty="0">
                <a:latin typeface="Arial" panose="020B0604020202020204" pitchFamily="34" charset="0"/>
                <a:cs typeface="Arial" panose="020B0604020202020204" pitchFamily="34" charset="0"/>
              </a:rPr>
              <a:t>проектирования и строительства</a:t>
            </a:r>
            <a:endParaRPr lang="ru-RU" sz="2800" b="1" dirty="0">
              <a:latin typeface="Arial" panose="020B0604020202020204" pitchFamily="34" charset="0"/>
              <a:cs typeface="Arial" panose="020B0604020202020204" pitchFamily="34" charset="0"/>
            </a:endParaRPr>
          </a:p>
        </p:txBody>
      </p:sp>
      <p:pic>
        <p:nvPicPr>
          <p:cNvPr id="2050" name="Picture 2" descr="C:\Users\Наша дорогая Оля!\Documents\лого-НРПЦ.jpg"/>
          <p:cNvPicPr>
            <a:picLocks noChangeAspect="1" noChangeArrowheads="1"/>
          </p:cNvPicPr>
          <p:nvPr/>
        </p:nvPicPr>
        <p:blipFill>
          <a:blip r:embed="rId1"/>
          <a:srcRect/>
          <a:stretch>
            <a:fillRect/>
          </a:stretch>
        </p:blipFill>
        <p:spPr bwMode="auto">
          <a:xfrm>
            <a:off x="357158" y="142852"/>
            <a:ext cx="1643074" cy="1283163"/>
          </a:xfrm>
          <a:prstGeom prst="rect">
            <a:avLst/>
          </a:prstGeom>
          <a:noFill/>
        </p:spPr>
      </p:pic>
      <p:sp>
        <p:nvSpPr>
          <p:cNvPr id="2051" name="Rectangle 3"/>
          <p:cNvSpPr>
            <a:spLocks noChangeArrowheads="1"/>
          </p:cNvSpPr>
          <p:nvPr/>
        </p:nvSpPr>
        <p:spPr bwMode="auto">
          <a:xfrm>
            <a:off x="357158" y="1714488"/>
            <a:ext cx="8429684" cy="3046988"/>
          </a:xfrm>
          <a:prstGeom prst="rect">
            <a:avLst/>
          </a:prstGeom>
          <a:solidFill>
            <a:schemeClr val="accent6">
              <a:lumMod val="60000"/>
              <a:lumOff val="40000"/>
            </a:schemeClr>
          </a:solidFill>
          <a:ln w="9525">
            <a:solidFill>
              <a:srgbClr val="FF0000"/>
            </a:solid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Высокое качество выполняемых работ;</a:t>
            </a:r>
            <a:endParaRPr kumimoji="0" lang="ru-RU" sz="24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Соответствие производимых работ действующим федеральным нормативным документам;</a:t>
            </a:r>
            <a:endParaRPr kumimoji="0" lang="ru-RU" sz="24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Персональный подход к каждому клиенту;</a:t>
            </a:r>
            <a:endParaRPr kumimoji="0" lang="ru-RU" sz="24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Минимальные затраты времени на изыскания;</a:t>
            </a:r>
            <a:endParaRPr kumimoji="0" lang="ru-RU" sz="24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Профессионализм и опыт в сфере изысканий, как гарант высокого результата работ;</a:t>
            </a:r>
            <a:endParaRPr kumimoji="0" lang="ru-RU" sz="24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Оптимальное решение поставленной задачи.</a:t>
            </a:r>
            <a:endPar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pic>
        <p:nvPicPr>
          <p:cNvPr id="12" name="Picture 4" descr="http://npc-osnova.ru/t/v63/images/blok2.png"/>
          <p:cNvPicPr>
            <a:picLocks noChangeAspect="1" noChangeArrowheads="1"/>
          </p:cNvPicPr>
          <p:nvPr/>
        </p:nvPicPr>
        <p:blipFill>
          <a:blip r:embed="rId2"/>
          <a:srcRect/>
          <a:stretch>
            <a:fillRect/>
          </a:stretch>
        </p:blipFill>
        <p:spPr bwMode="auto">
          <a:xfrm>
            <a:off x="136525" y="-107950"/>
            <a:ext cx="66675" cy="66675"/>
          </a:xfrm>
          <a:prstGeom prst="rect">
            <a:avLst/>
          </a:prstGeom>
          <a:noFill/>
        </p:spPr>
      </p:pic>
      <p:sp>
        <p:nvSpPr>
          <p:cNvPr id="2" name="Прямоугольник 1"/>
          <p:cNvSpPr/>
          <p:nvPr/>
        </p:nvSpPr>
        <p:spPr>
          <a:xfrm>
            <a:off x="356870" y="4919980"/>
            <a:ext cx="8430260" cy="1568450"/>
          </a:xfrm>
          <a:prstGeom prst="rect">
            <a:avLst/>
          </a:prstGeom>
        </p:spPr>
        <p:txBody>
          <a:bodyPr wrap="square">
            <a:spAutoFit/>
          </a:bodyPr>
          <a:p>
            <a:pPr algn="ctr"/>
            <a:r>
              <a:rPr lang="ru-RU" sz="2400" b="1" dirty="0">
                <a:solidFill>
                  <a:srgbClr val="FF0000"/>
                </a:solidFill>
                <a:latin typeface="Arial" panose="020B0604020202020204" pitchFamily="34" charset="0"/>
                <a:cs typeface="Arial" panose="020B0604020202020204" pitchFamily="34" charset="0"/>
              </a:rPr>
              <a:t>Сотрудничаем, принимают студентов на практику</a:t>
            </a:r>
            <a:endParaRPr lang="ru-RU" sz="2400" b="1" dirty="0">
              <a:latin typeface="Arial" panose="020B0604020202020204" pitchFamily="34" charset="0"/>
              <a:cs typeface="Arial" panose="020B0604020202020204" pitchFamily="34" charset="0"/>
            </a:endParaRPr>
          </a:p>
          <a:p>
            <a:pPr algn="ctr"/>
            <a:r>
              <a:rPr lang="ru-RU" sz="2400" b="1" dirty="0">
                <a:solidFill>
                  <a:schemeClr val="tx2"/>
                </a:solidFill>
                <a:latin typeface="Arial" panose="020B0604020202020204" pitchFamily="34" charset="0"/>
                <a:cs typeface="Arial" panose="020B0604020202020204" pitchFamily="34" charset="0"/>
                <a:sym typeface="+mn-ea"/>
              </a:rPr>
              <a:t>Контактное лицо: Константин Алексеевич Родионов (наш выпускник)</a:t>
            </a:r>
            <a:endParaRPr lang="ru-RU" sz="2400" b="1" dirty="0">
              <a:solidFill>
                <a:schemeClr val="tx2"/>
              </a:solidFill>
              <a:latin typeface="Arial" panose="020B0604020202020204" pitchFamily="34" charset="0"/>
              <a:cs typeface="Arial" panose="020B0604020202020204" pitchFamily="34" charset="0"/>
            </a:endParaRPr>
          </a:p>
          <a:p>
            <a:pPr algn="ctr"/>
            <a:r>
              <a:rPr lang="ru-RU" sz="2400" b="1" dirty="0">
                <a:solidFill>
                  <a:schemeClr val="tx2"/>
                </a:solidFill>
                <a:latin typeface="Arial" panose="020B0604020202020204" pitchFamily="34" charset="0"/>
                <a:cs typeface="Arial" panose="020B0604020202020204" pitchFamily="34" charset="0"/>
                <a:sym typeface="+mn-ea"/>
              </a:rPr>
              <a:t>E-</a:t>
            </a:r>
            <a:r>
              <a:rPr lang="ru-RU" sz="2400" b="1" dirty="0" err="1">
                <a:solidFill>
                  <a:schemeClr val="tx2"/>
                </a:solidFill>
                <a:latin typeface="Arial" panose="020B0604020202020204" pitchFamily="34" charset="0"/>
                <a:cs typeface="Arial" panose="020B0604020202020204" pitchFamily="34" charset="0"/>
                <a:sym typeface="+mn-ea"/>
              </a:rPr>
              <a:t>mail</a:t>
            </a:r>
            <a:r>
              <a:rPr lang="ru-RU" sz="2400" b="1" dirty="0">
                <a:solidFill>
                  <a:schemeClr val="tx2"/>
                </a:solidFill>
                <a:latin typeface="Arial" panose="020B0604020202020204" pitchFamily="34" charset="0"/>
                <a:cs typeface="Arial" panose="020B0604020202020204" pitchFamily="34" charset="0"/>
                <a:sym typeface="+mn-ea"/>
              </a:rPr>
              <a:t>: kostyarodionov@gmail.com</a:t>
            </a:r>
            <a:endParaRPr lang="ru-RU" sz="2400" b="1" dirty="0">
              <a:solidFill>
                <a:schemeClr val="tx2"/>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Прямоугольник 3"/>
          <p:cNvSpPr/>
          <p:nvPr/>
        </p:nvSpPr>
        <p:spPr>
          <a:xfrm>
            <a:off x="2000232" y="428604"/>
            <a:ext cx="6786610" cy="953135"/>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МИП Почвенного института им. В. В. Докучаева</a:t>
            </a:r>
            <a:endParaRPr lang="ru-RU" sz="2800" b="1" dirty="0">
              <a:latin typeface="Arial" panose="020B0604020202020204" pitchFamily="34" charset="0"/>
              <a:cs typeface="Arial" panose="020B0604020202020204" pitchFamily="34" charset="0"/>
            </a:endParaRPr>
          </a:p>
        </p:txBody>
      </p:sp>
      <p:sp>
        <p:nvSpPr>
          <p:cNvPr id="2051" name="Rectangle 3"/>
          <p:cNvSpPr>
            <a:spLocks noChangeArrowheads="1"/>
          </p:cNvSpPr>
          <p:nvPr/>
        </p:nvSpPr>
        <p:spPr bwMode="auto">
          <a:xfrm>
            <a:off x="357158" y="1899719"/>
            <a:ext cx="8429684" cy="2676525"/>
          </a:xfrm>
          <a:prstGeom prst="rect">
            <a:avLst/>
          </a:prstGeom>
          <a:solidFill>
            <a:schemeClr val="accent6">
              <a:lumMod val="60000"/>
              <a:lumOff val="40000"/>
            </a:schemeClr>
          </a:solidFill>
          <a:ln w="9525">
            <a:solidFill>
              <a:srgbClr val="FF0000"/>
            </a:solid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Непосредственно работают при институте Почвоведения, знают наш факультет и наших выпускников.</a:t>
            </a:r>
            <a:endPar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Экспертиза: почвоведческая, расчёт ущерба, судебная...</a:t>
            </a:r>
            <a:endPar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Лабораторные исследования: анализ вод, почв, воздуха и других сред</a:t>
            </a:r>
            <a:endPar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Инженерные изыскания: Геодезия, геология, экология... </a:t>
            </a:r>
            <a:endPar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Экологическое проектирование: ОВОС, экоплатежи...</a:t>
            </a:r>
            <a:endParaRPr kumimoji="0" lang="ru-RU" sz="240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pic>
        <p:nvPicPr>
          <p:cNvPr id="12" name="Picture 4" descr="http://npc-osnova.ru/t/v63/images/blok2.png"/>
          <p:cNvPicPr>
            <a:picLocks noChangeAspect="1" noChangeArrowheads="1"/>
          </p:cNvPicPr>
          <p:nvPr/>
        </p:nvPicPr>
        <p:blipFill>
          <a:blip r:embed="rId1"/>
          <a:srcRect/>
          <a:stretch>
            <a:fillRect/>
          </a:stretch>
        </p:blipFill>
        <p:spPr bwMode="auto">
          <a:xfrm>
            <a:off x="136525" y="-107950"/>
            <a:ext cx="66675" cy="66675"/>
          </a:xfrm>
          <a:prstGeom prst="rect">
            <a:avLst/>
          </a:prstGeom>
          <a:noFill/>
        </p:spPr>
      </p:pic>
      <p:sp>
        <p:nvSpPr>
          <p:cNvPr id="2" name="Прямоугольник 1"/>
          <p:cNvSpPr/>
          <p:nvPr/>
        </p:nvSpPr>
        <p:spPr>
          <a:xfrm>
            <a:off x="356870" y="4919980"/>
            <a:ext cx="8430260" cy="1568450"/>
          </a:xfrm>
          <a:prstGeom prst="rect">
            <a:avLst/>
          </a:prstGeom>
        </p:spPr>
        <p:txBody>
          <a:bodyPr wrap="square">
            <a:spAutoFit/>
          </a:bodyPr>
          <a:p>
            <a:pPr algn="ctr"/>
            <a:r>
              <a:rPr lang="ru-RU" sz="2400" b="1" dirty="0">
                <a:solidFill>
                  <a:srgbClr val="FF0000"/>
                </a:solidFill>
                <a:latin typeface="Arial" panose="020B0604020202020204" pitchFamily="34" charset="0"/>
                <a:cs typeface="Arial" panose="020B0604020202020204" pitchFamily="34" charset="0"/>
              </a:rPr>
              <a:t>Сотрудничаем, принимают студентов на практику</a:t>
            </a:r>
            <a:endParaRPr lang="ru-RU" sz="2400" b="1" dirty="0">
              <a:latin typeface="Arial" panose="020B0604020202020204" pitchFamily="34" charset="0"/>
              <a:cs typeface="Arial" panose="020B0604020202020204" pitchFamily="34" charset="0"/>
            </a:endParaRPr>
          </a:p>
          <a:p>
            <a:pPr algn="ctr"/>
            <a:r>
              <a:rPr lang="ru-RU" sz="2400" b="1" dirty="0">
                <a:solidFill>
                  <a:schemeClr val="tx2"/>
                </a:solidFill>
                <a:latin typeface="Arial" panose="020B0604020202020204" pitchFamily="34" charset="0"/>
                <a:cs typeface="Arial" panose="020B0604020202020204" pitchFamily="34" charset="0"/>
                <a:sym typeface="+mn-ea"/>
              </a:rPr>
              <a:t>Контактное лицо: Дмитрий Соловьев, советник ген.директора</a:t>
            </a:r>
            <a:endParaRPr lang="ru-RU" sz="2400" b="1" dirty="0">
              <a:solidFill>
                <a:schemeClr val="tx2"/>
              </a:solidFill>
              <a:latin typeface="Arial" panose="020B0604020202020204" pitchFamily="34" charset="0"/>
              <a:cs typeface="Arial" panose="020B0604020202020204" pitchFamily="34" charset="0"/>
              <a:sym typeface="+mn-ea"/>
            </a:endParaRPr>
          </a:p>
          <a:p>
            <a:pPr algn="ctr"/>
            <a:r>
              <a:rPr lang="ru-RU" sz="2400" b="1" dirty="0">
                <a:solidFill>
                  <a:schemeClr val="tx2"/>
                </a:solidFill>
                <a:latin typeface="Arial" panose="020B0604020202020204" pitchFamily="34" charset="0"/>
                <a:cs typeface="Arial" panose="020B0604020202020204" pitchFamily="34" charset="0"/>
                <a:sym typeface="+mn-ea"/>
              </a:rPr>
              <a:t>E-</a:t>
            </a:r>
            <a:r>
              <a:rPr lang="ru-RU" sz="2400" b="1" dirty="0" err="1">
                <a:solidFill>
                  <a:schemeClr val="tx2"/>
                </a:solidFill>
                <a:latin typeface="Arial" panose="020B0604020202020204" pitchFamily="34" charset="0"/>
                <a:cs typeface="Arial" panose="020B0604020202020204" pitchFamily="34" charset="0"/>
                <a:sym typeface="+mn-ea"/>
              </a:rPr>
              <a:t>mail</a:t>
            </a:r>
            <a:r>
              <a:rPr lang="ru-RU" sz="2400" b="1" dirty="0">
                <a:solidFill>
                  <a:schemeClr val="tx2"/>
                </a:solidFill>
                <a:latin typeface="Arial" panose="020B0604020202020204" pitchFamily="34" charset="0"/>
                <a:cs typeface="Arial" panose="020B0604020202020204" pitchFamily="34" charset="0"/>
                <a:sym typeface="+mn-ea"/>
              </a:rPr>
              <a:t>: info@mip-esoil.ru</a:t>
            </a:r>
            <a:endParaRPr lang="ru-RU" sz="2400" b="1" dirty="0">
              <a:solidFill>
                <a:schemeClr val="tx2"/>
              </a:solidFill>
              <a:latin typeface="Arial" panose="020B0604020202020204" pitchFamily="34" charset="0"/>
              <a:cs typeface="Arial" panose="020B0604020202020204" pitchFamily="34" charset="0"/>
              <a:sym typeface="+mn-ea"/>
            </a:endParaRPr>
          </a:p>
        </p:txBody>
      </p:sp>
      <p:pic>
        <p:nvPicPr>
          <p:cNvPr id="3" name="Изображение 2" descr="МИП Почвенного института им. В.В. Докучаева"/>
          <p:cNvPicPr>
            <a:picLocks noChangeAspect="1"/>
          </p:cNvPicPr>
          <p:nvPr/>
        </p:nvPicPr>
        <p:blipFill>
          <a:blip r:embed="rId2"/>
          <a:stretch>
            <a:fillRect/>
          </a:stretch>
        </p:blipFill>
        <p:spPr>
          <a:xfrm>
            <a:off x="356870" y="258445"/>
            <a:ext cx="1567815" cy="1567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OLGA\Pictures\logo-2305353-moskva.png"/>
          <p:cNvPicPr>
            <a:picLocks noChangeAspect="1" noChangeArrowheads="1"/>
          </p:cNvPicPr>
          <p:nvPr/>
        </p:nvPicPr>
        <p:blipFill>
          <a:blip r:embed="rId1" cstate="print"/>
          <a:srcRect/>
          <a:stretch>
            <a:fillRect/>
          </a:stretch>
        </p:blipFill>
        <p:spPr bwMode="auto">
          <a:xfrm>
            <a:off x="323528" y="692696"/>
            <a:ext cx="2847975" cy="1038225"/>
          </a:xfrm>
          <a:prstGeom prst="rect">
            <a:avLst/>
          </a:prstGeom>
          <a:noFill/>
        </p:spPr>
      </p:pic>
      <p:sp>
        <p:nvSpPr>
          <p:cNvPr id="3" name="Прямоугольник 2"/>
          <p:cNvSpPr/>
          <p:nvPr/>
        </p:nvSpPr>
        <p:spPr>
          <a:xfrm>
            <a:off x="3419872" y="620688"/>
            <a:ext cx="5328592" cy="1200329"/>
          </a:xfrm>
          <a:prstGeom prst="rect">
            <a:avLst/>
          </a:prstGeom>
        </p:spPr>
        <p:txBody>
          <a:bodyPr wrap="square">
            <a:spAutoFit/>
          </a:bodyPr>
          <a:lstStyle/>
          <a:p>
            <a:r>
              <a:rPr lang="ru-RU" sz="7200" b="1" dirty="0" err="1"/>
              <a:t>Экополигон</a:t>
            </a:r>
            <a:endParaRPr lang="ru-RU" sz="7200" b="1" dirty="0"/>
          </a:p>
        </p:txBody>
      </p:sp>
      <p:sp>
        <p:nvSpPr>
          <p:cNvPr id="6" name="Прямоугольник 5"/>
          <p:cNvSpPr/>
          <p:nvPr/>
        </p:nvSpPr>
        <p:spPr>
          <a:xfrm>
            <a:off x="179512" y="1997839"/>
            <a:ext cx="8784976" cy="3416320"/>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t>Разработки документации для экологического контроля и мониторинга, а также оформления градостроительных планов земельных участков.</a:t>
            </a:r>
            <a:endParaRPr lang="ru-RU" dirty="0"/>
          </a:p>
          <a:p>
            <a:pPr indent="457200"/>
            <a:r>
              <a:rPr lang="ru-RU" dirty="0"/>
              <a:t>Построены тысячи объектов капитального строительства, включая дорожные, специальные, особо опасные и технически сложные объекты, а также объекты, использующие атомную энергию.</a:t>
            </a:r>
            <a:endParaRPr lang="ru-RU" dirty="0"/>
          </a:p>
          <a:p>
            <a:pPr indent="457200"/>
            <a:r>
              <a:rPr lang="ru-RU" dirty="0"/>
              <a:t> Постоянное обновление лабораторного оборудования и внедрение </a:t>
            </a:r>
            <a:r>
              <a:rPr lang="ru-RU" dirty="0" err="1"/>
              <a:t>новейшиех</a:t>
            </a:r>
            <a:r>
              <a:rPr lang="ru-RU" dirty="0"/>
              <a:t> методов анализа. Сотрудники лабораторного центра ежегодно получают дополнительное профессиональное образование и проходят курсы повышения квалификации.</a:t>
            </a:r>
            <a:endParaRPr lang="ru-RU" dirty="0"/>
          </a:p>
          <a:p>
            <a:pPr indent="457200"/>
            <a:r>
              <a:rPr lang="ru-RU" dirty="0"/>
              <a:t>Главные составляющие сервиса это: сокращение жизненного цикла анализа образцов и сокращение времени предоставления результатов.</a:t>
            </a:r>
            <a:endParaRPr lang="ru-RU" dirty="0"/>
          </a:p>
          <a:p>
            <a:pPr indent="457200"/>
            <a:endParaRPr lang="ru-RU" dirty="0"/>
          </a:p>
        </p:txBody>
      </p:sp>
      <p:sp>
        <p:nvSpPr>
          <p:cNvPr id="7" name="Прямоугольник 6"/>
          <p:cNvSpPr/>
          <p:nvPr/>
        </p:nvSpPr>
        <p:spPr>
          <a:xfrm>
            <a:off x="179512" y="5590982"/>
            <a:ext cx="8964488" cy="400110"/>
          </a:xfrm>
          <a:prstGeom prst="rect">
            <a:avLst/>
          </a:prstGeom>
        </p:spPr>
        <p:txBody>
          <a:bodyPr wrap="square">
            <a:spAutoFit/>
          </a:bodyPr>
          <a:lstStyle/>
          <a:p>
            <a:r>
              <a:rPr lang="ru-RU" sz="2000" b="1" dirty="0">
                <a:solidFill>
                  <a:srgbClr val="FF0000"/>
                </a:solidFill>
                <a:latin typeface="Arial" panose="020B0604020202020204" pitchFamily="34" charset="0"/>
                <a:cs typeface="Arial" panose="020B0604020202020204" pitchFamily="34" charset="0"/>
              </a:rPr>
              <a:t>Готовы принять на практику (преимущественно – молодые люди)</a:t>
            </a:r>
            <a:endParaRPr lang="ru-RU" sz="2000" b="1" dirty="0">
              <a:solidFill>
                <a:srgbClr val="FF0000"/>
              </a:solidFill>
              <a:latin typeface="Arial" panose="020B0604020202020204" pitchFamily="34" charset="0"/>
              <a:cs typeface="Arial" panose="020B0604020202020204" pitchFamily="34" charset="0"/>
            </a:endParaRPr>
          </a:p>
        </p:txBody>
      </p:sp>
      <p:sp>
        <p:nvSpPr>
          <p:cNvPr id="9" name="Прямоугольник 8"/>
          <p:cNvSpPr/>
          <p:nvPr/>
        </p:nvSpPr>
        <p:spPr>
          <a:xfrm>
            <a:off x="450841" y="6024578"/>
            <a:ext cx="8421829" cy="646331"/>
          </a:xfrm>
          <a:prstGeom prst="rect">
            <a:avLst/>
          </a:prstGeom>
        </p:spPr>
        <p:txBody>
          <a:bodyPr wrap="square">
            <a:spAutoFit/>
          </a:bodyPr>
          <a:lstStyle/>
          <a:p>
            <a:pPr algn="ctr"/>
            <a:r>
              <a:rPr lang="ru-RU" b="1" dirty="0">
                <a:solidFill>
                  <a:schemeClr val="tx2"/>
                </a:solidFill>
                <a:latin typeface="Arial" panose="020B0604020202020204" pitchFamily="34" charset="0"/>
                <a:cs typeface="Arial" panose="020B0604020202020204" pitchFamily="34" charset="0"/>
              </a:rPr>
              <a:t>Контактное лицо: Павликов Вадим Владимирович</a:t>
            </a:r>
            <a:r>
              <a:rPr lang="en-US" b="1" dirty="0">
                <a:solidFill>
                  <a:schemeClr val="tx2"/>
                </a:solidFill>
                <a:latin typeface="Arial" panose="020B0604020202020204" pitchFamily="34" charset="0"/>
                <a:cs typeface="Arial" panose="020B0604020202020204" pitchFamily="34" charset="0"/>
              </a:rPr>
              <a:t>;</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E</a:t>
            </a:r>
            <a:r>
              <a:rPr lang="ru-RU" b="1" dirty="0">
                <a:solidFill>
                  <a:schemeClr val="tx2"/>
                </a:solidFill>
                <a:latin typeface="Arial" panose="020B0604020202020204" pitchFamily="34" charset="0"/>
                <a:cs typeface="Arial" panose="020B0604020202020204" pitchFamily="34" charset="0"/>
              </a:rPr>
              <a:t>-</a:t>
            </a:r>
            <a:r>
              <a:rPr lang="en-US" b="1" dirty="0">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smtClean="0">
                <a:solidFill>
                  <a:schemeClr val="tx2"/>
                </a:solidFill>
                <a:latin typeface="Arial" panose="020B0604020202020204" pitchFamily="34" charset="0"/>
                <a:cs typeface="Arial" panose="020B0604020202020204" pitchFamily="34" charset="0"/>
                <a:hlinkClick r:id="rId2"/>
              </a:rPr>
              <a:t>info@ekopoligon.ru</a:t>
            </a:r>
            <a:r>
              <a:rPr lang="ru-RU" b="1" dirty="0" smtClean="0">
                <a:solidFill>
                  <a:schemeClr val="tx2"/>
                </a:solidFill>
                <a:latin typeface="Arial" panose="020B0604020202020204" pitchFamily="34" charset="0"/>
                <a:cs typeface="Arial" panose="020B0604020202020204" pitchFamily="34" charset="0"/>
              </a:rPr>
              <a:t>, тел. +79154712487</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332656"/>
            <a:ext cx="6246710" cy="646331"/>
          </a:xfrm>
          <a:prstGeom prst="rect">
            <a:avLst/>
          </a:prstGeom>
        </p:spPr>
        <p:txBody>
          <a:bodyPr wrap="none">
            <a:spAutoFit/>
          </a:bodyPr>
          <a:lstStyle/>
          <a:p>
            <a:r>
              <a:rPr lang="ru-RU" sz="3600" b="1" dirty="0"/>
              <a:t>АО «Люберецкий Водоканал»</a:t>
            </a:r>
            <a:endParaRPr lang="ru-RU" sz="3600" b="1" dirty="0"/>
          </a:p>
        </p:txBody>
      </p:sp>
      <p:pic>
        <p:nvPicPr>
          <p:cNvPr id="28674" name="Picture 2" descr="C:\Users\OLGA\Pictures\logo.png"/>
          <p:cNvPicPr>
            <a:picLocks noChangeAspect="1" noChangeArrowheads="1"/>
          </p:cNvPicPr>
          <p:nvPr/>
        </p:nvPicPr>
        <p:blipFill>
          <a:blip r:embed="rId1" cstate="print"/>
          <a:srcRect/>
          <a:stretch>
            <a:fillRect/>
          </a:stretch>
        </p:blipFill>
        <p:spPr bwMode="auto">
          <a:xfrm>
            <a:off x="323528" y="188640"/>
            <a:ext cx="1828800" cy="1009650"/>
          </a:xfrm>
          <a:prstGeom prst="rect">
            <a:avLst/>
          </a:prstGeom>
          <a:noFill/>
        </p:spPr>
      </p:pic>
      <p:sp>
        <p:nvSpPr>
          <p:cNvPr id="4" name="Прямоугольник 3"/>
          <p:cNvSpPr/>
          <p:nvPr/>
        </p:nvSpPr>
        <p:spPr>
          <a:xfrm>
            <a:off x="323528" y="1196752"/>
            <a:ext cx="7992888" cy="1200329"/>
          </a:xfrm>
          <a:prstGeom prst="rect">
            <a:avLst/>
          </a:prstGeom>
        </p:spPr>
        <p:txBody>
          <a:bodyPr wrap="square">
            <a:spAutoFit/>
          </a:bodyPr>
          <a:lstStyle/>
          <a:p>
            <a:pPr indent="457200" algn="ctr"/>
            <a:r>
              <a:rPr lang="ru-RU" sz="2400" b="1" dirty="0"/>
              <a:t>Водоснабжение города и района осуществляется от подземных источников, и города из системы «</a:t>
            </a:r>
            <a:r>
              <a:rPr lang="ru-RU" sz="2400" b="1" dirty="0" err="1"/>
              <a:t>Мосводоканала</a:t>
            </a:r>
            <a:r>
              <a:rPr lang="ru-RU" sz="2400" b="1" dirty="0"/>
              <a:t>»</a:t>
            </a:r>
            <a:endParaRPr lang="ru-RU" sz="2400" b="1" dirty="0"/>
          </a:p>
        </p:txBody>
      </p:sp>
      <p:sp>
        <p:nvSpPr>
          <p:cNvPr id="5" name="Прямоугольник 4"/>
          <p:cNvSpPr/>
          <p:nvPr/>
        </p:nvSpPr>
        <p:spPr>
          <a:xfrm>
            <a:off x="323528" y="2492896"/>
            <a:ext cx="8568952" cy="2585323"/>
          </a:xfrm>
          <a:prstGeom prst="rect">
            <a:avLst/>
          </a:prstGeom>
          <a:solidFill>
            <a:schemeClr val="accent6">
              <a:lumMod val="60000"/>
              <a:lumOff val="40000"/>
            </a:schemeClr>
          </a:solidFill>
        </p:spPr>
        <p:txBody>
          <a:bodyPr wrap="square">
            <a:spAutoFit/>
          </a:bodyPr>
          <a:lstStyle/>
          <a:p>
            <a:pPr algn="just">
              <a:buFont typeface="Arial" panose="020B0604020202020204" pitchFamily="34" charset="0"/>
              <a:buChar char="•"/>
            </a:pPr>
            <a:r>
              <a:rPr lang="ru-RU" dirty="0">
                <a:latin typeface="Arial" panose="020B0604020202020204" pitchFamily="34" charset="0"/>
                <a:cs typeface="Arial" panose="020B0604020202020204" pitchFamily="34" charset="0"/>
              </a:rPr>
              <a:t>Обеспечивает водоснабжение и водоотведение домов жилого фонда, коммунально-бытовых, промышленных предприятий и организаций; </a:t>
            </a:r>
            <a:endParaRPr lang="ru-RU"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ru-RU" dirty="0">
                <a:latin typeface="Arial" panose="020B0604020202020204" pitchFamily="34" charset="0"/>
                <a:cs typeface="Arial" panose="020B0604020202020204" pitchFamily="34" charset="0"/>
              </a:rPr>
              <a:t>обеспечивает техническую помощь на договорной основе предприятиям, организациям и частным лицам по направлению деятельности предприятия; </a:t>
            </a:r>
            <a:endParaRPr lang="ru-RU"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ru-RU" dirty="0">
                <a:latin typeface="Arial" panose="020B0604020202020204" pitchFamily="34" charset="0"/>
                <a:cs typeface="Arial" panose="020B0604020202020204" pitchFamily="34" charset="0"/>
              </a:rPr>
              <a:t>обеспечивает полностью водой и </a:t>
            </a:r>
            <a:r>
              <a:rPr lang="ru-RU" dirty="0" err="1">
                <a:latin typeface="Arial" panose="020B0604020202020204" pitchFamily="34" charset="0"/>
                <a:cs typeface="Arial" panose="020B0604020202020204" pitchFamily="34" charset="0"/>
              </a:rPr>
              <a:t>канализованием</a:t>
            </a:r>
            <a:r>
              <a:rPr lang="ru-RU" dirty="0">
                <a:latin typeface="Arial" panose="020B0604020202020204" pitchFamily="34" charset="0"/>
                <a:cs typeface="Arial" panose="020B0604020202020204" pitchFamily="34" charset="0"/>
              </a:rPr>
              <a:t> город Люберцы и поселок </a:t>
            </a:r>
            <a:r>
              <a:rPr lang="ru-RU" dirty="0" err="1">
                <a:latin typeface="Arial" panose="020B0604020202020204" pitchFamily="34" charset="0"/>
                <a:cs typeface="Arial" panose="020B0604020202020204" pitchFamily="34" charset="0"/>
              </a:rPr>
              <a:t>Малаховка</a:t>
            </a:r>
            <a:r>
              <a:rPr lang="ru-RU" dirty="0">
                <a:latin typeface="Arial" panose="020B0604020202020204" pitchFamily="34" charset="0"/>
                <a:cs typeface="Arial" panose="020B0604020202020204" pitchFamily="34" charset="0"/>
              </a:rPr>
              <a:t> Люберецкого района, частично водой и полностью </a:t>
            </a:r>
            <a:r>
              <a:rPr lang="ru-RU" dirty="0" err="1">
                <a:latin typeface="Arial" panose="020B0604020202020204" pitchFamily="34" charset="0"/>
                <a:cs typeface="Arial" panose="020B0604020202020204" pitchFamily="34" charset="0"/>
              </a:rPr>
              <a:t>канализованием</a:t>
            </a:r>
            <a:r>
              <a:rPr lang="ru-RU" dirty="0">
                <a:latin typeface="Arial" panose="020B0604020202020204" pitchFamily="34" charset="0"/>
                <a:cs typeface="Arial" panose="020B0604020202020204" pitchFamily="34" charset="0"/>
              </a:rPr>
              <a:t> поселок </a:t>
            </a:r>
            <a:r>
              <a:rPr lang="ru-RU" dirty="0" err="1">
                <a:latin typeface="Arial" panose="020B0604020202020204" pitchFamily="34" charset="0"/>
                <a:cs typeface="Arial" panose="020B0604020202020204" pitchFamily="34" charset="0"/>
              </a:rPr>
              <a:t>Томилино</a:t>
            </a:r>
            <a:r>
              <a:rPr lang="ru-RU" dirty="0">
                <a:latin typeface="Arial" panose="020B0604020202020204" pitchFamily="34" charset="0"/>
                <a:cs typeface="Arial" panose="020B0604020202020204" pitchFamily="34" charset="0"/>
              </a:rPr>
              <a:t> Люберецкого района и полностью </a:t>
            </a:r>
            <a:r>
              <a:rPr lang="ru-RU" dirty="0" err="1">
                <a:latin typeface="Arial" panose="020B0604020202020204" pitchFamily="34" charset="0"/>
                <a:cs typeface="Arial" panose="020B0604020202020204" pitchFamily="34" charset="0"/>
              </a:rPr>
              <a:t>канализованием</a:t>
            </a:r>
            <a:r>
              <a:rPr lang="ru-RU" dirty="0">
                <a:latin typeface="Arial" panose="020B0604020202020204" pitchFamily="34" charset="0"/>
                <a:cs typeface="Arial" panose="020B0604020202020204" pitchFamily="34" charset="0"/>
              </a:rPr>
              <a:t> поселки </a:t>
            </a:r>
            <a:r>
              <a:rPr lang="ru-RU" dirty="0" err="1">
                <a:latin typeface="Arial" panose="020B0604020202020204" pitchFamily="34" charset="0"/>
                <a:cs typeface="Arial" panose="020B0604020202020204" pitchFamily="34" charset="0"/>
              </a:rPr>
              <a:t>Красково</a:t>
            </a:r>
            <a:r>
              <a:rPr lang="ru-RU" dirty="0">
                <a:latin typeface="Arial" panose="020B0604020202020204" pitchFamily="34" charset="0"/>
                <a:cs typeface="Arial" panose="020B0604020202020204" pitchFamily="34" charset="0"/>
              </a:rPr>
              <a:t>, Октябрьский Люберецкого района и город Котельники.</a:t>
            </a:r>
            <a:endParaRPr lang="ru-RU" dirty="0">
              <a:latin typeface="Arial" panose="020B0604020202020204" pitchFamily="34" charset="0"/>
              <a:cs typeface="Arial" panose="020B0604020202020204" pitchFamily="34" charset="0"/>
            </a:endParaRPr>
          </a:p>
        </p:txBody>
      </p:sp>
      <p:sp>
        <p:nvSpPr>
          <p:cNvPr id="6" name="Прямоугольник 5"/>
          <p:cNvSpPr/>
          <p:nvPr/>
        </p:nvSpPr>
        <p:spPr>
          <a:xfrm>
            <a:off x="395536" y="5373216"/>
            <a:ext cx="7128792" cy="830997"/>
          </a:xfrm>
          <a:prstGeom prst="rect">
            <a:avLst/>
          </a:prstGeom>
        </p:spPr>
        <p:txBody>
          <a:bodyPr wrap="square">
            <a:spAutoFit/>
          </a:bodyPr>
          <a:lstStyle/>
          <a:p>
            <a:r>
              <a:rPr lang="ru-RU" sz="2400" b="1" dirty="0">
                <a:solidFill>
                  <a:srgbClr val="FF0000"/>
                </a:solidFill>
                <a:latin typeface="Arial" panose="020B0604020202020204" pitchFamily="34" charset="0"/>
                <a:cs typeface="Arial" panose="020B0604020202020204" pitchFamily="34" charset="0"/>
              </a:rPr>
              <a:t>Готовы принять на практику </a:t>
            </a:r>
            <a:endParaRPr lang="ru-RU" sz="2400" b="1" dirty="0">
              <a:solidFill>
                <a:srgbClr val="FF0000"/>
              </a:solidFill>
              <a:latin typeface="Arial" panose="020B0604020202020204" pitchFamily="34" charset="0"/>
              <a:cs typeface="Arial" panose="020B0604020202020204" pitchFamily="34" charset="0"/>
            </a:endParaRPr>
          </a:p>
          <a:p>
            <a:r>
              <a:rPr lang="ru-RU" sz="2400" b="1" dirty="0">
                <a:solidFill>
                  <a:srgbClr val="FF0000"/>
                </a:solidFill>
                <a:latin typeface="Arial" panose="020B0604020202020204" pitchFamily="34" charset="0"/>
                <a:cs typeface="Arial" panose="020B0604020202020204" pitchFamily="34" charset="0"/>
              </a:rPr>
              <a:t>(преимущественно – бакалавры, 1-2 чел.)</a:t>
            </a:r>
            <a:endParaRPr lang="ru-RU" sz="2400"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486140" y="6224834"/>
            <a:ext cx="842182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Лирник Петр Николаевич</a:t>
            </a:r>
            <a:r>
              <a:rPr lang="en-US" b="1" dirty="0">
                <a:solidFill>
                  <a:schemeClr val="tx2"/>
                </a:solidFill>
                <a:latin typeface="Arial" panose="020B0604020202020204" pitchFamily="34" charset="0"/>
                <a:cs typeface="Arial" panose="020B0604020202020204" pitchFamily="34" charset="0"/>
              </a:rPr>
              <a:t>;</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E</a:t>
            </a:r>
            <a:r>
              <a:rPr lang="ru-RU" b="1" dirty="0">
                <a:solidFill>
                  <a:schemeClr val="tx2"/>
                </a:solidFill>
                <a:latin typeface="Arial" panose="020B0604020202020204" pitchFamily="34" charset="0"/>
                <a:cs typeface="Arial" panose="020B0604020202020204" pitchFamily="34" charset="0"/>
              </a:rPr>
              <a:t>-</a:t>
            </a:r>
            <a:r>
              <a:rPr lang="en-US" b="1" dirty="0">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Dispatcher@lubvodokanal.ru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Наша дорогая Оля!\Downloads\fruits.jpg"/>
          <p:cNvPicPr>
            <a:picLocks noChangeAspect="1" noChangeArrowheads="1"/>
          </p:cNvPicPr>
          <p:nvPr/>
        </p:nvPicPr>
        <p:blipFill>
          <a:blip r:embed="rId1" cstate="print"/>
          <a:srcRect/>
          <a:stretch>
            <a:fillRect/>
          </a:stretch>
        </p:blipFill>
        <p:spPr bwMode="auto">
          <a:xfrm>
            <a:off x="0" y="0"/>
            <a:ext cx="9072594" cy="2357430"/>
          </a:xfrm>
          <a:prstGeom prst="rect">
            <a:avLst/>
          </a:prstGeom>
          <a:noFill/>
        </p:spPr>
      </p:pic>
      <p:sp>
        <p:nvSpPr>
          <p:cNvPr id="3" name="Прямоугольник 2"/>
          <p:cNvSpPr/>
          <p:nvPr/>
        </p:nvSpPr>
        <p:spPr>
          <a:xfrm>
            <a:off x="0" y="2492896"/>
            <a:ext cx="9144000" cy="707886"/>
          </a:xfrm>
          <a:prstGeom prst="rect">
            <a:avLst/>
          </a:prstGeom>
        </p:spPr>
        <p:txBody>
          <a:bodyPr wrap="square">
            <a:spAutoFit/>
          </a:bodyPr>
          <a:lstStyle/>
          <a:p>
            <a:pPr algn="just"/>
            <a:r>
              <a:rPr lang="ru-RU" dirty="0"/>
              <a:t>	</a:t>
            </a:r>
            <a:r>
              <a:rPr lang="ru-RU" sz="2000" dirty="0"/>
              <a:t>П</a:t>
            </a:r>
            <a:r>
              <a:rPr lang="ru-RU" sz="2000" dirty="0">
                <a:latin typeface="Arial" panose="020B0604020202020204" pitchFamily="34" charset="0"/>
                <a:cs typeface="Arial" panose="020B0604020202020204" pitchFamily="34" charset="0"/>
              </a:rPr>
              <a:t>редоставляет широкий спектр услуг в сфере разработки экологических проектов и природоохранной документации. </a:t>
            </a:r>
            <a:endParaRPr lang="ru-RU" sz="2000" dirty="0">
              <a:latin typeface="Arial" panose="020B0604020202020204" pitchFamily="34" charset="0"/>
              <a:cs typeface="Arial" panose="020B0604020202020204" pitchFamily="34" charset="0"/>
            </a:endParaRPr>
          </a:p>
        </p:txBody>
      </p:sp>
      <p:sp>
        <p:nvSpPr>
          <p:cNvPr id="4" name="Прямоугольник 3"/>
          <p:cNvSpPr/>
          <p:nvPr/>
        </p:nvSpPr>
        <p:spPr>
          <a:xfrm>
            <a:off x="179512" y="3212976"/>
            <a:ext cx="8748464" cy="2554545"/>
          </a:xfrm>
          <a:prstGeom prst="rect">
            <a:avLst/>
          </a:prstGeom>
          <a:solidFill>
            <a:schemeClr val="accent6">
              <a:lumMod val="60000"/>
              <a:lumOff val="40000"/>
            </a:schemeClr>
          </a:solidFill>
          <a:ln>
            <a:solidFill>
              <a:srgbClr val="FF0000"/>
            </a:solidFill>
          </a:ln>
        </p:spPr>
        <p:txBody>
          <a:bodyPr wrap="square">
            <a:spAutoFit/>
          </a:bodyPr>
          <a:lstStyle/>
          <a:p>
            <a:pPr algn="ctr"/>
            <a:r>
              <a:rPr lang="ru-RU" sz="2000" b="1" dirty="0"/>
              <a:t>Основная деятельность:</a:t>
            </a:r>
            <a:endParaRPr lang="ru-RU" sz="2000" b="1" dirty="0"/>
          </a:p>
          <a:p>
            <a:pPr>
              <a:buFont typeface="Arial" panose="020B0604020202020204" pitchFamily="34" charset="0"/>
              <a:buChar char="•"/>
            </a:pPr>
            <a:r>
              <a:rPr lang="ru-RU" sz="2000" dirty="0"/>
              <a:t>разработка проектной документации в области охраны окружающей среды: ОВОС, ПМООС, проектов НДС, ПНООЛР, проектов рекультивации нарушенных и загрязненных земель, восстановления компонентов природной среды и экосистем, программ производственного экологического контроля;</a:t>
            </a:r>
            <a:endParaRPr lang="ru-RU" sz="2000" dirty="0"/>
          </a:p>
          <a:p>
            <a:pPr>
              <a:buFont typeface="Arial" panose="020B0604020202020204" pitchFamily="34" charset="0"/>
              <a:buChar char="•"/>
            </a:pPr>
            <a:r>
              <a:rPr lang="ru-RU" sz="2000" dirty="0"/>
              <a:t>комплексные услуги в сфере обращения с отходами;</a:t>
            </a:r>
            <a:endParaRPr lang="ru-RU" sz="2000" dirty="0"/>
          </a:p>
          <a:p>
            <a:pPr>
              <a:buFont typeface="Arial" panose="020B0604020202020204" pitchFamily="34" charset="0"/>
              <a:buChar char="•"/>
            </a:pPr>
            <a:r>
              <a:rPr lang="ru-RU" sz="2000" dirty="0"/>
              <a:t>экологические работы на территории деятельности предприятий топливно-энергетического комплекса;</a:t>
            </a:r>
            <a:endParaRPr lang="ru-RU" sz="2000" dirty="0"/>
          </a:p>
        </p:txBody>
      </p:sp>
      <p:sp>
        <p:nvSpPr>
          <p:cNvPr id="5" name="TextBox 4"/>
          <p:cNvSpPr txBox="1"/>
          <p:nvPr/>
        </p:nvSpPr>
        <p:spPr>
          <a:xfrm>
            <a:off x="3203848" y="5805264"/>
            <a:ext cx="3476593" cy="461665"/>
          </a:xfrm>
          <a:prstGeom prst="rect">
            <a:avLst/>
          </a:prstGeom>
          <a:noFill/>
        </p:spPr>
        <p:txBody>
          <a:bodyPr wrap="none" rtlCol="0">
            <a:spAutoFit/>
          </a:bodyPr>
          <a:lstStyle/>
          <a:p>
            <a:r>
              <a:rPr lang="ru-RU" sz="2400" b="1" dirty="0">
                <a:solidFill>
                  <a:srgbClr val="FF0000"/>
                </a:solidFill>
              </a:rPr>
              <a:t>Готовы к сотрудничеству</a:t>
            </a: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35696" y="5716844"/>
            <a:ext cx="6148989" cy="1200329"/>
          </a:xfrm>
          <a:prstGeom prst="rect">
            <a:avLst/>
          </a:prstGeom>
        </p:spPr>
        <p:txBody>
          <a:bodyPr wrap="square">
            <a:spAutoFit/>
          </a:bodyPr>
          <a:lstStyle/>
          <a:p>
            <a:r>
              <a:rPr lang="ru-RU" sz="2400" b="1" dirty="0">
                <a:solidFill>
                  <a:srgbClr val="FF0000"/>
                </a:solidFill>
                <a:latin typeface="Arial" panose="020B0604020202020204" pitchFamily="34" charset="0"/>
                <a:cs typeface="Arial" panose="020B0604020202020204" pitchFamily="34" charset="0"/>
              </a:rPr>
              <a:t>«Москва моими глазами» </a:t>
            </a:r>
            <a:r>
              <a:rPr lang="en-US" sz="2400" b="1" u="sng" dirty="0">
                <a:solidFill>
                  <a:srgbClr val="0070C0"/>
                </a:solidFill>
                <a:latin typeface="Arial" panose="020B0604020202020204" pitchFamily="34" charset="0"/>
                <a:cs typeface="Arial" panose="020B0604020202020204" pitchFamily="34" charset="0"/>
              </a:rPr>
              <a:t>https://talent.mos.ru/</a:t>
            </a:r>
            <a:endParaRPr lang="ru-RU" sz="2400" b="1" u="sng" dirty="0">
              <a:solidFill>
                <a:srgbClr val="0070C0"/>
              </a:solidFill>
              <a:latin typeface="Arial" panose="020B0604020202020204" pitchFamily="34" charset="0"/>
              <a:cs typeface="Arial" panose="020B0604020202020204" pitchFamily="34" charset="0"/>
            </a:endParaRPr>
          </a:p>
          <a:p>
            <a:r>
              <a:rPr lang="ru-RU" sz="2400" b="1" dirty="0">
                <a:solidFill>
                  <a:srgbClr val="FF0000"/>
                </a:solidFill>
                <a:latin typeface="Arial" panose="020B0604020202020204" pitchFamily="34" charset="0"/>
                <a:cs typeface="Arial" panose="020B0604020202020204" pitchFamily="34" charset="0"/>
              </a:rPr>
              <a:t>Практики включаются в план заранее</a:t>
            </a:r>
            <a:endParaRPr lang="ru-RU" sz="2400" b="1" dirty="0">
              <a:solidFill>
                <a:srgbClr val="FF0000"/>
              </a:solidFill>
              <a:latin typeface="Arial" panose="020B0604020202020204" pitchFamily="34" charset="0"/>
              <a:cs typeface="Arial" panose="020B0604020202020204" pitchFamily="34" charset="0"/>
            </a:endParaRPr>
          </a:p>
        </p:txBody>
      </p:sp>
      <p:sp>
        <p:nvSpPr>
          <p:cNvPr id="4" name="Прямоугольник 3"/>
          <p:cNvSpPr/>
          <p:nvPr/>
        </p:nvSpPr>
        <p:spPr>
          <a:xfrm>
            <a:off x="467544" y="3140968"/>
            <a:ext cx="8391876" cy="369332"/>
          </a:xfrm>
          <a:prstGeom prst="rect">
            <a:avLst/>
          </a:prstGeom>
        </p:spPr>
        <p:txBody>
          <a:bodyPr wrap="square">
            <a:spAutoFit/>
          </a:bodyPr>
          <a:lstStyle/>
          <a:p>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1"/>
          <a:stretch>
            <a:fillRect/>
          </a:stretch>
        </p:blipFill>
        <p:spPr>
          <a:xfrm>
            <a:off x="2051720" y="11750"/>
            <a:ext cx="4968552" cy="2755994"/>
          </a:xfrm>
          <a:prstGeom prst="rect">
            <a:avLst/>
          </a:prstGeom>
        </p:spPr>
      </p:pic>
      <p:sp>
        <p:nvSpPr>
          <p:cNvPr id="6" name="Прямоугольник 5"/>
          <p:cNvSpPr/>
          <p:nvPr/>
        </p:nvSpPr>
        <p:spPr>
          <a:xfrm>
            <a:off x="284580" y="2854522"/>
            <a:ext cx="8748464" cy="2862322"/>
          </a:xfrm>
          <a:prstGeom prst="rect">
            <a:avLst/>
          </a:prstGeom>
          <a:solidFill>
            <a:schemeClr val="accent6">
              <a:lumMod val="60000"/>
              <a:lumOff val="40000"/>
            </a:schemeClr>
          </a:solidFill>
          <a:ln>
            <a:solidFill>
              <a:srgbClr val="FF0000"/>
            </a:solidFill>
          </a:ln>
        </p:spPr>
        <p:txBody>
          <a:bodyPr wrap="square">
            <a:spAutoFit/>
          </a:bodyPr>
          <a:lstStyle/>
          <a:p>
            <a:pPr algn="ctr"/>
            <a:r>
              <a:rPr lang="ru-RU" sz="2000" b="1" dirty="0"/>
              <a:t>ЗАДАЧИ:</a:t>
            </a:r>
            <a:endParaRPr lang="en-US" sz="2000" b="1" dirty="0"/>
          </a:p>
          <a:p>
            <a:pPr marL="342900" lvl="0" indent="-342900">
              <a:buFont typeface="Arial" panose="020B0604020202020204" pitchFamily="34" charset="0"/>
              <a:buChar char="•"/>
            </a:pPr>
            <a:r>
              <a:rPr lang="ru-RU" sz="2000" dirty="0"/>
              <a:t>Организации и проведению работ по благоустройству территорий;</a:t>
            </a:r>
            <a:endParaRPr lang="ru-RU" sz="2000" dirty="0"/>
          </a:p>
          <a:p>
            <a:pPr marL="342900" lvl="0" indent="-342900">
              <a:buFont typeface="Arial" panose="020B0604020202020204" pitchFamily="34" charset="0"/>
              <a:buChar char="•"/>
            </a:pPr>
            <a:r>
              <a:rPr lang="ru-RU" sz="2000" dirty="0"/>
              <a:t>Контролю качества работ по уходу за зелеными насаждениями;</a:t>
            </a:r>
            <a:endParaRPr lang="ru-RU" sz="2000" dirty="0"/>
          </a:p>
          <a:p>
            <a:pPr marL="342900" lvl="0" indent="-342900">
              <a:buFont typeface="Arial" panose="020B0604020202020204" pitchFamily="34" charset="0"/>
              <a:buChar char="•"/>
            </a:pPr>
            <a:r>
              <a:rPr lang="ru-RU" sz="2000" dirty="0"/>
              <a:t>Контролю и защите качества работ по рекультивации грунтов и благоустройству городской среды;</a:t>
            </a:r>
            <a:endParaRPr lang="ru-RU" sz="2000" dirty="0"/>
          </a:p>
          <a:p>
            <a:pPr marL="342900" lvl="0" indent="-342900">
              <a:buFont typeface="Arial" panose="020B0604020202020204" pitchFamily="34" charset="0"/>
              <a:buChar char="•"/>
            </a:pPr>
            <a:r>
              <a:rPr lang="ru-RU" sz="2000" dirty="0"/>
              <a:t>Проведению экспертной оценки проектов ландшафтного благоустройства в вопросах экологической безопасности и рекреационной эффективности;</a:t>
            </a:r>
            <a:endParaRPr lang="ru-RU" sz="2000" dirty="0"/>
          </a:p>
          <a:p>
            <a:pPr marL="342900" lvl="0" indent="-342900">
              <a:buFont typeface="Arial" panose="020B0604020202020204" pitchFamily="34" charset="0"/>
              <a:buChar char="•"/>
            </a:pPr>
            <a:r>
              <a:rPr lang="ru-RU" sz="2000" dirty="0"/>
              <a:t>Контролю и прогнозированию процессов загрязнения и износа (деградации) </a:t>
            </a:r>
            <a:r>
              <a:rPr lang="ru-RU" sz="2000" dirty="0" err="1"/>
              <a:t>почвогрунтов</a:t>
            </a:r>
            <a:r>
              <a:rPr lang="ru-RU" sz="2000" dirty="0"/>
              <a:t> и зеленых насаждений в городской среде.</a:t>
            </a:r>
            <a:endParaRPr lang="ru-RU"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764704"/>
            <a:ext cx="4034118" cy="1200329"/>
          </a:xfrm>
          <a:prstGeom prst="rect">
            <a:avLst/>
          </a:prstGeom>
        </p:spPr>
        <p:txBody>
          <a:bodyPr wrap="none">
            <a:spAutoFit/>
          </a:bodyPr>
          <a:lstStyle/>
          <a:p>
            <a:r>
              <a:rPr lang="ru-RU" sz="7200" b="1" dirty="0">
                <a:latin typeface="Arial" panose="020B0604020202020204" pitchFamily="34" charset="0"/>
                <a:cs typeface="Arial" panose="020B0604020202020204" pitchFamily="34" charset="0"/>
              </a:rPr>
              <a:t>Зарядье</a:t>
            </a:r>
            <a:endParaRPr lang="ru-RU" sz="7200" b="1" dirty="0">
              <a:latin typeface="Arial" panose="020B0604020202020204" pitchFamily="34" charset="0"/>
              <a:cs typeface="Arial" panose="020B0604020202020204" pitchFamily="34" charset="0"/>
            </a:endParaRPr>
          </a:p>
        </p:txBody>
      </p:sp>
      <p:pic>
        <p:nvPicPr>
          <p:cNvPr id="1026" name="Picture 2" descr="C:\Users\OLGA\Pictures\Zariade.original.jpg"/>
          <p:cNvPicPr>
            <a:picLocks noChangeAspect="1" noChangeArrowheads="1"/>
          </p:cNvPicPr>
          <p:nvPr/>
        </p:nvPicPr>
        <p:blipFill>
          <a:blip r:embed="rId1" cstate="print"/>
          <a:srcRect/>
          <a:stretch>
            <a:fillRect/>
          </a:stretch>
        </p:blipFill>
        <p:spPr bwMode="auto">
          <a:xfrm>
            <a:off x="323528" y="0"/>
            <a:ext cx="2692473" cy="2232248"/>
          </a:xfrm>
          <a:prstGeom prst="rect">
            <a:avLst/>
          </a:prstGeom>
          <a:noFill/>
        </p:spPr>
      </p:pic>
      <p:sp>
        <p:nvSpPr>
          <p:cNvPr id="4" name="Прямоугольник 3"/>
          <p:cNvSpPr/>
          <p:nvPr/>
        </p:nvSpPr>
        <p:spPr>
          <a:xfrm>
            <a:off x="395536" y="2551837"/>
            <a:ext cx="8136904" cy="2677656"/>
          </a:xfrm>
          <a:prstGeom prst="rect">
            <a:avLst/>
          </a:prstGeom>
          <a:solidFill>
            <a:schemeClr val="accent6">
              <a:lumMod val="60000"/>
              <a:lumOff val="40000"/>
            </a:schemeClr>
          </a:solidFill>
          <a:ln>
            <a:solidFill>
              <a:srgbClr val="C00000"/>
            </a:solidFill>
          </a:ln>
        </p:spPr>
        <p:txBody>
          <a:bodyPr wrap="square">
            <a:spAutoFit/>
          </a:bodyPr>
          <a:lstStyle/>
          <a:p>
            <a:pPr indent="457200"/>
            <a:r>
              <a:rPr lang="ru-RU" sz="2800" dirty="0">
                <a:latin typeface="Arial" panose="020B0604020202020204" pitchFamily="34" charset="0"/>
                <a:cs typeface="Arial" panose="020B0604020202020204" pitchFamily="34" charset="0"/>
              </a:rPr>
              <a:t>Здесь собрана уникальная ботаническая коллекция, показывающая разнообразие природы России. 	Территория парка разделена на четыре характерные для нашей страны зоны — степь, луг, леса, северный ландшафт. </a:t>
            </a:r>
            <a:endParaRPr lang="ru-RU" sz="2800" dirty="0">
              <a:latin typeface="Arial" panose="020B0604020202020204" pitchFamily="34" charset="0"/>
              <a:cs typeface="Arial" panose="020B0604020202020204" pitchFamily="34" charset="0"/>
            </a:endParaRPr>
          </a:p>
        </p:txBody>
      </p:sp>
      <p:sp>
        <p:nvSpPr>
          <p:cNvPr id="5" name="Прямоугольник 4"/>
          <p:cNvSpPr/>
          <p:nvPr/>
        </p:nvSpPr>
        <p:spPr>
          <a:xfrm>
            <a:off x="2771800" y="5354632"/>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1043609" y="5815040"/>
            <a:ext cx="8100392" cy="92333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Войцеховская Елена Александровна, начальник управления научно-просветительских проектов</a:t>
            </a:r>
            <a:r>
              <a:rPr lang="en-US" b="1" dirty="0">
                <a:solidFill>
                  <a:schemeClr val="tx2"/>
                </a:solidFill>
                <a:latin typeface="Arial" panose="020B0604020202020204" pitchFamily="34" charset="0"/>
                <a:cs typeface="Arial" panose="020B0604020202020204" pitchFamily="34" charset="0"/>
              </a:rPr>
              <a:t>;</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E-mail: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e.voitsekhovskaya@zaryadye-park.ru.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аша дорогая Оля!\Downloads\Профориентация (5).jpg"/>
          <p:cNvPicPr>
            <a:picLocks noChangeAspect="1" noChangeArrowheads="1"/>
          </p:cNvPicPr>
          <p:nvPr/>
        </p:nvPicPr>
        <p:blipFill>
          <a:blip r:embed="rId1" cstate="print"/>
          <a:srcRect/>
          <a:stretch>
            <a:fillRect/>
          </a:stretch>
        </p:blipFill>
        <p:spPr bwMode="auto">
          <a:xfrm>
            <a:off x="1115616" y="-21704"/>
            <a:ext cx="6764194" cy="6879704"/>
          </a:xfrm>
          <a:prstGeom prst="rect">
            <a:avLst/>
          </a:prstGeom>
          <a:noFill/>
          <a:ln>
            <a:solidFill>
              <a:srgbClr val="FF0000"/>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404664"/>
            <a:ext cx="5924699" cy="1200329"/>
          </a:xfrm>
          <a:prstGeom prst="rect">
            <a:avLst/>
          </a:prstGeom>
        </p:spPr>
        <p:txBody>
          <a:bodyPr wrap="none">
            <a:spAutoFit/>
          </a:bodyPr>
          <a:lstStyle/>
          <a:p>
            <a:r>
              <a:rPr lang="ru-RU" sz="7200" b="1" dirty="0" err="1">
                <a:latin typeface="Arial" panose="020B0604020202020204" pitchFamily="34" charset="0"/>
                <a:cs typeface="Arial" panose="020B0604020202020204" pitchFamily="34" charset="0"/>
              </a:rPr>
              <a:t>Мосприрода</a:t>
            </a:r>
            <a:endParaRPr lang="ru-RU" sz="7200" b="1" dirty="0">
              <a:latin typeface="Arial" panose="020B0604020202020204" pitchFamily="34" charset="0"/>
              <a:cs typeface="Arial" panose="020B0604020202020204" pitchFamily="34" charset="0"/>
            </a:endParaRPr>
          </a:p>
        </p:txBody>
      </p:sp>
      <p:pic>
        <p:nvPicPr>
          <p:cNvPr id="2050" name="Picture 2" descr="C:\Users\OLGA\Pictures\mospriroda.jpg"/>
          <p:cNvPicPr>
            <a:picLocks noChangeAspect="1" noChangeArrowheads="1"/>
          </p:cNvPicPr>
          <p:nvPr/>
        </p:nvPicPr>
        <p:blipFill>
          <a:blip r:embed="rId1" cstate="print"/>
          <a:srcRect/>
          <a:stretch>
            <a:fillRect/>
          </a:stretch>
        </p:blipFill>
        <p:spPr bwMode="auto">
          <a:xfrm>
            <a:off x="251519" y="260648"/>
            <a:ext cx="2397925" cy="1440160"/>
          </a:xfrm>
          <a:prstGeom prst="rect">
            <a:avLst/>
          </a:prstGeom>
          <a:noFill/>
        </p:spPr>
      </p:pic>
      <p:sp>
        <p:nvSpPr>
          <p:cNvPr id="4" name="Прямоугольник 3"/>
          <p:cNvSpPr/>
          <p:nvPr/>
        </p:nvSpPr>
        <p:spPr>
          <a:xfrm>
            <a:off x="539552" y="2136339"/>
            <a:ext cx="7992888" cy="3046988"/>
          </a:xfrm>
          <a:prstGeom prst="rect">
            <a:avLst/>
          </a:prstGeom>
          <a:solidFill>
            <a:schemeClr val="accent6">
              <a:lumMod val="60000"/>
              <a:lumOff val="40000"/>
            </a:schemeClr>
          </a:solidFill>
          <a:ln>
            <a:solidFill>
              <a:srgbClr val="C00000"/>
            </a:solidFill>
          </a:ln>
        </p:spPr>
        <p:txBody>
          <a:bodyPr wrap="square">
            <a:spAutoFit/>
          </a:bodyPr>
          <a:lstStyle/>
          <a:p>
            <a:pPr indent="457200"/>
            <a:r>
              <a:rPr lang="ru-RU" sz="2400" dirty="0">
                <a:latin typeface="Arial" panose="020B0604020202020204" pitchFamily="34" charset="0"/>
                <a:cs typeface="Arial" panose="020B0604020202020204" pitchFamily="34" charset="0"/>
              </a:rPr>
              <a:t> После  реорганизации  основной акцент был сделан на формирование штата профессионалов, работающих непосредственно на территории. Современный комплексный подход к менеджменту в сфере охраны окружающей среды позволяет централизованно решать многие наболевшие проблемы особо охраняемых природных территорий Москвы</a:t>
            </a:r>
            <a:endParaRPr lang="ru-RU" sz="2400" dirty="0">
              <a:latin typeface="Arial" panose="020B0604020202020204" pitchFamily="34" charset="0"/>
              <a:cs typeface="Arial" panose="020B0604020202020204" pitchFamily="34" charset="0"/>
            </a:endParaRPr>
          </a:p>
        </p:txBody>
      </p:sp>
      <p:sp>
        <p:nvSpPr>
          <p:cNvPr id="5" name="Прямоугольник 4"/>
          <p:cNvSpPr/>
          <p:nvPr/>
        </p:nvSpPr>
        <p:spPr>
          <a:xfrm>
            <a:off x="2498675" y="5268351"/>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1043608" y="5815040"/>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a:t>
            </a:r>
            <a:r>
              <a:rPr lang="en-US" b="1" dirty="0">
                <a:solidFill>
                  <a:schemeClr val="tx2"/>
                </a:solidFill>
                <a:latin typeface="Arial" panose="020B0604020202020204" pitchFamily="34" charset="0"/>
                <a:cs typeface="Arial" panose="020B0604020202020204" pitchFamily="34" charset="0"/>
              </a:rPr>
              <a:t> </a:t>
            </a:r>
            <a:r>
              <a:rPr lang="ru-RU" b="1" dirty="0">
                <a:solidFill>
                  <a:schemeClr val="tx2"/>
                </a:solidFill>
                <a:latin typeface="Arial" panose="020B0604020202020204" pitchFamily="34" charset="0"/>
                <a:cs typeface="Arial" panose="020B0604020202020204" pitchFamily="34" charset="0"/>
              </a:rPr>
              <a:t>Гаврилова Альвина Валерьевна</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E-mail: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mospriroda@eco.mos.ru</a:t>
            </a:r>
            <a:r>
              <a:rPr lang="ru-RU" b="1" dirty="0">
                <a:solidFill>
                  <a:schemeClr val="tx2"/>
                </a:solidFill>
                <a:latin typeface="Arial" panose="020B0604020202020204" pitchFamily="34" charset="0"/>
                <a:cs typeface="Arial" panose="020B0604020202020204" pitchFamily="34" charset="0"/>
              </a:rPr>
              <a:t> </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332656"/>
            <a:ext cx="5477846" cy="646331"/>
          </a:xfrm>
          <a:prstGeom prst="rect">
            <a:avLst/>
          </a:prstGeom>
        </p:spPr>
        <p:txBody>
          <a:bodyPr wrap="none">
            <a:spAutoFit/>
          </a:bodyPr>
          <a:lstStyle/>
          <a:p>
            <a:r>
              <a:rPr lang="ru-RU" sz="3600" b="1" cap="all" dirty="0"/>
              <a:t>«МОСЭКОМОНИТОРИНГ»</a:t>
            </a:r>
            <a:endParaRPr lang="ru-RU" sz="3600" b="1" dirty="0"/>
          </a:p>
        </p:txBody>
      </p:sp>
      <p:pic>
        <p:nvPicPr>
          <p:cNvPr id="1026" name="Picture 2" descr="C:\Users\Наша дорогая Оля!\Downloads\i (2).jpg"/>
          <p:cNvPicPr>
            <a:picLocks noChangeAspect="1" noChangeArrowheads="1"/>
          </p:cNvPicPr>
          <p:nvPr/>
        </p:nvPicPr>
        <p:blipFill>
          <a:blip r:embed="rId1"/>
          <a:srcRect/>
          <a:stretch>
            <a:fillRect/>
          </a:stretch>
        </p:blipFill>
        <p:spPr bwMode="auto">
          <a:xfrm>
            <a:off x="357158" y="142852"/>
            <a:ext cx="1857388" cy="1391953"/>
          </a:xfrm>
          <a:prstGeom prst="rect">
            <a:avLst/>
          </a:prstGeom>
          <a:noFill/>
        </p:spPr>
      </p:pic>
      <p:sp>
        <p:nvSpPr>
          <p:cNvPr id="4" name="Прямоугольник 3"/>
          <p:cNvSpPr/>
          <p:nvPr/>
        </p:nvSpPr>
        <p:spPr>
          <a:xfrm>
            <a:off x="2357422" y="928670"/>
            <a:ext cx="6286544" cy="1938992"/>
          </a:xfrm>
          <a:prstGeom prst="rect">
            <a:avLst/>
          </a:prstGeom>
        </p:spPr>
        <p:txBody>
          <a:bodyPr wrap="square">
            <a:spAutoFit/>
          </a:bodyPr>
          <a:lstStyle/>
          <a:p>
            <a:pPr algn="just"/>
            <a:r>
              <a:rPr lang="ru-RU" sz="2000" dirty="0"/>
              <a:t>В Москве создана региональная система экологического мониторинга, которая включает в себя наблюдения за состоянием атмосферного воздуха, поверхностных водных объектов, почв, зеленых насаждений, уровней шума, опасных </a:t>
            </a:r>
            <a:r>
              <a:rPr lang="ru-RU" sz="2000" dirty="0" err="1"/>
              <a:t>геоэкологических</a:t>
            </a:r>
            <a:r>
              <a:rPr lang="ru-RU" sz="2000" dirty="0"/>
              <a:t> процессов.</a:t>
            </a:r>
            <a:endParaRPr lang="ru-RU" sz="2000" dirty="0"/>
          </a:p>
        </p:txBody>
      </p:sp>
      <p:sp>
        <p:nvSpPr>
          <p:cNvPr id="5" name="Прямоугольник 4"/>
          <p:cNvSpPr/>
          <p:nvPr/>
        </p:nvSpPr>
        <p:spPr>
          <a:xfrm>
            <a:off x="857224" y="2928934"/>
            <a:ext cx="8001056" cy="2554545"/>
          </a:xfrm>
          <a:prstGeom prst="rect">
            <a:avLst/>
          </a:prstGeom>
          <a:solidFill>
            <a:schemeClr val="accent6">
              <a:lumMod val="60000"/>
              <a:lumOff val="40000"/>
            </a:schemeClr>
          </a:solidFill>
          <a:ln>
            <a:solidFill>
              <a:srgbClr val="FF0000"/>
            </a:solidFill>
          </a:ln>
        </p:spPr>
        <p:txBody>
          <a:bodyPr wrap="square">
            <a:spAutoFit/>
          </a:bodyPr>
          <a:lstStyle/>
          <a:p>
            <a:pPr>
              <a:buFont typeface="Arial" panose="020B0604020202020204" pitchFamily="34" charset="0"/>
              <a:buChar char="•"/>
            </a:pPr>
            <a:r>
              <a:rPr lang="ru-RU" sz="3200" dirty="0">
                <a:latin typeface="Arial" panose="020B0604020202020204" pitchFamily="34" charset="0"/>
                <a:cs typeface="Arial" panose="020B0604020202020204" pitchFamily="34" charset="0"/>
              </a:rPr>
              <a:t>Мониторинг атмосферного воздуха</a:t>
            </a:r>
            <a:endParaRPr lang="en-US" sz="3200" dirty="0">
              <a:latin typeface="Arial" panose="020B0604020202020204" pitchFamily="34" charset="0"/>
              <a:cs typeface="Arial" panose="020B0604020202020204" pitchFamily="34" charset="0"/>
            </a:endParaRPr>
          </a:p>
          <a:p>
            <a:pPr>
              <a:buFont typeface="Arial" panose="020B0604020202020204" pitchFamily="34" charset="0"/>
              <a:buChar char="•"/>
            </a:pPr>
            <a:r>
              <a:rPr lang="ru-RU" sz="3200" dirty="0">
                <a:latin typeface="Arial" panose="020B0604020202020204" pitchFamily="34" charset="0"/>
                <a:cs typeface="Arial" panose="020B0604020202020204" pitchFamily="34" charset="0"/>
              </a:rPr>
              <a:t>Мониторинг поверхностных водных объектов</a:t>
            </a:r>
            <a:endParaRPr lang="ru-RU" sz="3200" dirty="0">
              <a:latin typeface="Arial" panose="020B0604020202020204" pitchFamily="34" charset="0"/>
              <a:cs typeface="Arial" panose="020B0604020202020204" pitchFamily="34" charset="0"/>
            </a:endParaRPr>
          </a:p>
          <a:p>
            <a:pPr>
              <a:buFont typeface="Arial" panose="020B0604020202020204" pitchFamily="34" charset="0"/>
              <a:buChar char="•"/>
            </a:pPr>
            <a:r>
              <a:rPr lang="ru-RU" sz="3200" dirty="0">
                <a:latin typeface="Arial" panose="020B0604020202020204" pitchFamily="34" charset="0"/>
                <a:cs typeface="Arial" panose="020B0604020202020204" pitchFamily="34" charset="0"/>
              </a:rPr>
              <a:t>Мониторинг почв</a:t>
            </a:r>
            <a:endParaRPr lang="ru-RU" sz="3200" dirty="0">
              <a:latin typeface="Arial" panose="020B0604020202020204" pitchFamily="34" charset="0"/>
              <a:cs typeface="Arial" panose="020B0604020202020204" pitchFamily="34" charset="0"/>
            </a:endParaRPr>
          </a:p>
          <a:p>
            <a:pPr>
              <a:buFont typeface="Arial" panose="020B0604020202020204" pitchFamily="34" charset="0"/>
              <a:buChar char="•"/>
            </a:pPr>
            <a:r>
              <a:rPr lang="ru-RU" sz="3200" dirty="0">
                <a:latin typeface="Arial" panose="020B0604020202020204" pitchFamily="34" charset="0"/>
                <a:cs typeface="Arial" panose="020B0604020202020204" pitchFamily="34" charset="0"/>
              </a:rPr>
              <a:t>Мониторинг зеленых насаждений</a:t>
            </a:r>
            <a:endParaRPr lang="ru-RU" sz="3200" dirty="0">
              <a:latin typeface="Arial" panose="020B0604020202020204" pitchFamily="34" charset="0"/>
              <a:cs typeface="Arial" panose="020B0604020202020204" pitchFamily="34" charset="0"/>
            </a:endParaRPr>
          </a:p>
        </p:txBody>
      </p:sp>
      <p:sp>
        <p:nvSpPr>
          <p:cNvPr id="6" name="Прямоугольник 5"/>
          <p:cNvSpPr/>
          <p:nvPr/>
        </p:nvSpPr>
        <p:spPr>
          <a:xfrm>
            <a:off x="2714612" y="5715016"/>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285752" y="61292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a:t>
            </a:r>
            <a:r>
              <a:rPr lang="ru-RU" b="1" dirty="0" err="1">
                <a:solidFill>
                  <a:schemeClr val="tx2"/>
                </a:solidFill>
                <a:latin typeface="Arial" panose="020B0604020202020204" pitchFamily="34" charset="0"/>
                <a:cs typeface="Arial" panose="020B0604020202020204" pitchFamily="34" charset="0"/>
              </a:rPr>
              <a:t>Гродская</a:t>
            </a:r>
            <a:r>
              <a:rPr lang="ru-RU" b="1" dirty="0">
                <a:solidFill>
                  <a:schemeClr val="tx2"/>
                </a:solidFill>
                <a:latin typeface="Arial" panose="020B0604020202020204" pitchFamily="34" charset="0"/>
                <a:cs typeface="Arial" panose="020B0604020202020204" pitchFamily="34" charset="0"/>
              </a:rPr>
              <a:t> Ольга Владимировна, главный специалист по анализу международного опыта; 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GrodskayaOV@eco.mos.ru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214290"/>
            <a:ext cx="6357982" cy="1015663"/>
          </a:xfrm>
          <a:prstGeom prst="rect">
            <a:avLst/>
          </a:prstGeom>
        </p:spPr>
        <p:txBody>
          <a:bodyPr wrap="square">
            <a:spAutoFit/>
          </a:bodyPr>
          <a:lstStyle/>
          <a:p>
            <a:pPr fontAlgn="ctr"/>
            <a:r>
              <a:rPr lang="ru-RU" sz="3600" b="1" dirty="0" err="1"/>
              <a:t>Сканекс</a:t>
            </a:r>
            <a:r>
              <a:rPr lang="ru-RU" sz="3600" b="1" dirty="0"/>
              <a:t> - </a:t>
            </a:r>
            <a:r>
              <a:rPr lang="ru-RU" sz="3600" dirty="0"/>
              <a:t> </a:t>
            </a:r>
            <a:r>
              <a:rPr lang="ru-RU" sz="2400" cap="all" dirty="0">
                <a:latin typeface="Arial" panose="020B0604020202020204" pitchFamily="34" charset="0"/>
                <a:cs typeface="Arial" panose="020B0604020202020204" pitchFamily="34" charset="0"/>
              </a:rPr>
              <a:t>ЛИДЕР В СФЕРЕ СПУТНИКОВОГО МОНИТОРИНГА</a:t>
            </a:r>
            <a:endParaRPr lang="ru-RU" sz="3600" b="1" dirty="0"/>
          </a:p>
        </p:txBody>
      </p:sp>
      <p:pic>
        <p:nvPicPr>
          <p:cNvPr id="2050" name="Picture 2" descr="C:\Users\Наша дорогая Оля!\Downloads\i (3).jpg"/>
          <p:cNvPicPr>
            <a:picLocks noChangeAspect="1" noChangeArrowheads="1"/>
          </p:cNvPicPr>
          <p:nvPr/>
        </p:nvPicPr>
        <p:blipFill>
          <a:blip r:embed="rId1"/>
          <a:srcRect/>
          <a:stretch>
            <a:fillRect/>
          </a:stretch>
        </p:blipFill>
        <p:spPr bwMode="auto">
          <a:xfrm>
            <a:off x="142844" y="285728"/>
            <a:ext cx="2285998" cy="614362"/>
          </a:xfrm>
          <a:prstGeom prst="rect">
            <a:avLst/>
          </a:prstGeom>
          <a:noFill/>
        </p:spPr>
      </p:pic>
      <p:sp>
        <p:nvSpPr>
          <p:cNvPr id="4" name="Прямоугольник 3"/>
          <p:cNvSpPr/>
          <p:nvPr/>
        </p:nvSpPr>
        <p:spPr>
          <a:xfrm>
            <a:off x="785786" y="1357298"/>
            <a:ext cx="7929618" cy="2953385"/>
          </a:xfrm>
          <a:prstGeom prst="rect">
            <a:avLst/>
          </a:prstGeom>
        </p:spPr>
        <p:txBody>
          <a:bodyPr wrap="square">
            <a:spAutoFit/>
          </a:bodyPr>
          <a:lstStyle/>
          <a:p>
            <a:pPr indent="457200"/>
            <a:r>
              <a:rPr lang="ru-RU" sz="3600" dirty="0"/>
              <a:t>Компания «СКАНЭКС» имеет более чем 25-летний опыт работы в сфере приема спутниковых данных</a:t>
            </a:r>
            <a:r>
              <a:rPr lang="ru-RU" dirty="0"/>
              <a:t>.</a:t>
            </a:r>
            <a:endParaRPr lang="ru-RU" dirty="0"/>
          </a:p>
          <a:p>
            <a:pPr indent="457200"/>
            <a:r>
              <a:rPr lang="ru-RU" sz="2600" dirty="0"/>
              <a:t>Геоинформационные системы и работы, связанные с ними. Возможно и полевые работы в некоторых случаях</a:t>
            </a:r>
            <a:endParaRPr lang="ru-RU" sz="2600" dirty="0"/>
          </a:p>
        </p:txBody>
      </p:sp>
      <p:sp>
        <p:nvSpPr>
          <p:cNvPr id="5" name="Прямоугольник 4"/>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Кихтенко Лилия, руководитель кадровой службы;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lkihtenko@scanex.ru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57126" y="928670"/>
            <a:ext cx="8429716" cy="4429156"/>
          </a:xfrm>
        </p:spPr>
        <p:txBody>
          <a:bodyPr>
            <a:noAutofit/>
          </a:bodyPr>
          <a:lstStyle/>
          <a:p>
            <a:pPr marL="1143000">
              <a:buFont typeface="+mj-lt"/>
              <a:buAutoNum type="romanUcPeriod" startAt="2"/>
            </a:pPr>
            <a:r>
              <a:rPr lang="en-US" sz="5400" b="1" kern="1200" dirty="0">
                <a:solidFill>
                  <a:srgbClr val="FF0000"/>
                </a:solidFill>
                <a:latin typeface="Arial" panose="020B0604020202020204"/>
                <a:cs typeface="Arial" panose="020B0604020202020204"/>
              </a:rPr>
              <a:t> </a:t>
            </a:r>
            <a:r>
              <a:rPr lang="ru-RU" sz="5400" b="1" kern="1200" dirty="0">
                <a:solidFill>
                  <a:srgbClr val="FF0000"/>
                </a:solidFill>
                <a:latin typeface="Arial" panose="020B0604020202020204"/>
                <a:cs typeface="Arial" panose="020B0604020202020204"/>
              </a:rPr>
              <a:t>Нефть</a:t>
            </a:r>
            <a:r>
              <a:rPr lang="ru-RU" sz="5400" b="1" dirty="0">
                <a:solidFill>
                  <a:srgbClr val="FF0000"/>
                </a:solidFill>
                <a:latin typeface="Arial" panose="020B0604020202020204"/>
                <a:cs typeface="Arial" panose="020B0604020202020204"/>
              </a:rPr>
              <a:t>, </a:t>
            </a:r>
            <a:r>
              <a:rPr lang="ru-RU" sz="5400" b="1" kern="1200" baseline="0" dirty="0">
                <a:solidFill>
                  <a:srgbClr val="FF0000"/>
                </a:solidFill>
                <a:latin typeface="Arial" panose="020B0604020202020204"/>
                <a:cs typeface="Arial" panose="020B0604020202020204"/>
              </a:rPr>
              <a:t>газ, недра, переработка, технологии, производство</a:t>
            </a:r>
            <a:r>
              <a:rPr lang="en-US" sz="5400" b="1" kern="1200" dirty="0">
                <a:solidFill>
                  <a:srgbClr val="FF0000"/>
                </a:solidFill>
                <a:latin typeface="Arial" panose="020B0604020202020204"/>
                <a:cs typeface="Arial" panose="020B0604020202020204"/>
              </a:rPr>
              <a:t>.</a:t>
            </a:r>
            <a:endParaRPr lang="ru-RU" sz="5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2215" y="621030"/>
            <a:ext cx="6511925" cy="645160"/>
          </a:xfrm>
          <a:prstGeom prst="rect">
            <a:avLst/>
          </a:prstGeom>
        </p:spPr>
        <p:txBody>
          <a:bodyPr wrap="square">
            <a:spAutoFit/>
          </a:bodyPr>
          <a:lstStyle/>
          <a:p>
            <a:r>
              <a:rPr lang="ru-RU" sz="3600" b="1" dirty="0">
                <a:latin typeface="Arial" panose="020B0604020202020204" pitchFamily="34" charset="0"/>
                <a:cs typeface="Arial" panose="020B0604020202020204" pitchFamily="34" charset="0"/>
              </a:rPr>
              <a:t>ООО «</a:t>
            </a:r>
            <a:r>
              <a:rPr lang="en-US" sz="3600" b="1" dirty="0">
                <a:latin typeface="Arial" panose="020B0604020202020204" pitchFamily="34" charset="0"/>
                <a:cs typeface="Arial" panose="020B0604020202020204" pitchFamily="34" charset="0"/>
              </a:rPr>
              <a:t>Life Force Group</a:t>
            </a:r>
            <a:r>
              <a:rPr lang="ru-RU" sz="3600" b="1" dirty="0">
                <a:latin typeface="Arial" panose="020B0604020202020204" pitchFamily="34" charset="0"/>
                <a:cs typeface="Arial" panose="020B0604020202020204" pitchFamily="34" charset="0"/>
              </a:rPr>
              <a:t>»</a:t>
            </a:r>
            <a:endParaRPr lang="ru-RU" sz="3600" b="1" dirty="0">
              <a:latin typeface="Arial" panose="020B0604020202020204" pitchFamily="34" charset="0"/>
              <a:cs typeface="Arial" panose="020B0604020202020204" pitchFamily="34" charset="0"/>
            </a:endParaRPr>
          </a:p>
        </p:txBody>
      </p:sp>
      <p:sp>
        <p:nvSpPr>
          <p:cNvPr id="4" name="Прямоугольник 3"/>
          <p:cNvSpPr/>
          <p:nvPr/>
        </p:nvSpPr>
        <p:spPr>
          <a:xfrm>
            <a:off x="179512" y="1557804"/>
            <a:ext cx="8712968" cy="3415030"/>
          </a:xfrm>
          <a:prstGeom prst="rect">
            <a:avLst/>
          </a:prstGeom>
          <a:solidFill>
            <a:schemeClr val="accent6">
              <a:lumMod val="60000"/>
              <a:lumOff val="40000"/>
            </a:schemeClr>
          </a:solidFill>
          <a:ln>
            <a:solidFill>
              <a:srgbClr val="FF0000"/>
            </a:solidFill>
          </a:ln>
        </p:spPr>
        <p:txBody>
          <a:bodyPr wrap="square">
            <a:spAutoFit/>
          </a:bodyPr>
          <a:lstStyle/>
          <a:p>
            <a:pPr indent="457200" algn="just"/>
            <a:r>
              <a:rPr lang="ru-RU" sz="2400">
                <a:latin typeface="Arial" panose="020B0604020202020204" pitchFamily="34" charset="0"/>
                <a:cs typeface="Arial" panose="020B0604020202020204" pitchFamily="34" charset="0"/>
              </a:rPr>
              <a:t>Life Force – международная группа компаний, которая включает в себя производственные предприятия и исследовательский центр.</a:t>
            </a:r>
            <a:endParaRPr lang="ru-RU" sz="2400">
              <a:latin typeface="Arial" panose="020B0604020202020204" pitchFamily="34" charset="0"/>
              <a:cs typeface="Arial" panose="020B0604020202020204" pitchFamily="34" charset="0"/>
            </a:endParaRPr>
          </a:p>
          <a:p>
            <a:pPr indent="457200" algn="just"/>
            <a:r>
              <a:rPr lang="ru-RU" sz="2400">
                <a:latin typeface="Arial" panose="020B0604020202020204" pitchFamily="34" charset="0"/>
                <a:cs typeface="Arial" panose="020B0604020202020204" pitchFamily="34" charset="0"/>
              </a:rPr>
              <a:t>Life Force изучает гуминовые кислоты и сферы их практического применения для обеспечения здорового питания людей, животных и растений. Ведет активную исследовательскую работу в области восстановления окружающей среды, рекультивации земель, повышения эффективности и экологичности буровых растворов.</a:t>
            </a:r>
            <a:endParaRPr lang="ru-RU" sz="2400">
              <a:latin typeface="Arial" panose="020B0604020202020204" pitchFamily="34" charset="0"/>
              <a:cs typeface="Arial" panose="020B0604020202020204" pitchFamily="34" charset="0"/>
            </a:endParaRPr>
          </a:p>
        </p:txBody>
      </p:sp>
      <p:sp>
        <p:nvSpPr>
          <p:cNvPr id="5" name="Прямоугольник 4"/>
          <p:cNvSpPr/>
          <p:nvPr/>
        </p:nvSpPr>
        <p:spPr>
          <a:xfrm>
            <a:off x="251520" y="4941168"/>
            <a:ext cx="8208912" cy="829945"/>
          </a:xfrm>
          <a:prstGeom prst="rect">
            <a:avLst/>
          </a:prstGeom>
        </p:spPr>
        <p:txBody>
          <a:bodyPr wrap="square">
            <a:spAutoFit/>
          </a:bodyPr>
          <a:lstStyle/>
          <a:p>
            <a:pPr algn="ctr"/>
            <a:r>
              <a:rPr lang="ru-RU" sz="2400" b="1" dirty="0">
                <a:solidFill>
                  <a:srgbClr val="FF0000"/>
                </a:solidFill>
              </a:rPr>
              <a:t>Готовы к сотрудничеству, принимают наших студентов на производственную практику</a:t>
            </a:r>
            <a:endParaRPr lang="en-US" altLang="ru-RU" sz="2400" b="1" dirty="0">
              <a:solidFill>
                <a:srgbClr val="FF0000"/>
              </a:solidFill>
            </a:endParaRPr>
          </a:p>
        </p:txBody>
      </p:sp>
      <p:sp>
        <p:nvSpPr>
          <p:cNvPr id="6" name="Прямоугольник 5"/>
          <p:cNvSpPr/>
          <p:nvPr/>
        </p:nvSpPr>
        <p:spPr>
          <a:xfrm>
            <a:off x="323528" y="6110607"/>
            <a:ext cx="9143999" cy="64516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Константин Вячеславович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info@lifeforce.pro</a:t>
            </a:r>
            <a:endParaRPr lang="en-US" b="1" dirty="0">
              <a:solidFill>
                <a:schemeClr val="tx2"/>
              </a:solidFill>
              <a:latin typeface="Arial" panose="020B0604020202020204" pitchFamily="34" charset="0"/>
              <a:cs typeface="Arial" panose="020B0604020202020204" pitchFamily="34" charset="0"/>
            </a:endParaRPr>
          </a:p>
        </p:txBody>
      </p:sp>
      <p:pic>
        <p:nvPicPr>
          <p:cNvPr id="3" name="Изображение 2" descr="Лайф Форс Групп"/>
          <p:cNvPicPr>
            <a:picLocks noChangeAspect="1"/>
          </p:cNvPicPr>
          <p:nvPr/>
        </p:nvPicPr>
        <p:blipFill>
          <a:blip r:embed="rId1"/>
          <a:stretch>
            <a:fillRect/>
          </a:stretch>
        </p:blipFill>
        <p:spPr>
          <a:xfrm>
            <a:off x="179705" y="692785"/>
            <a:ext cx="2302510" cy="49022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692696"/>
            <a:ext cx="6984776" cy="646331"/>
          </a:xfrm>
          <a:prstGeom prst="rect">
            <a:avLst/>
          </a:prstGeom>
        </p:spPr>
        <p:txBody>
          <a:bodyPr wrap="square">
            <a:spAutoFit/>
          </a:bodyPr>
          <a:lstStyle/>
          <a:p>
            <a:r>
              <a:rPr lang="ru-RU" sz="3600" b="1" dirty="0">
                <a:latin typeface="Arial" panose="020B0604020202020204" pitchFamily="34" charset="0"/>
                <a:cs typeface="Arial" panose="020B0604020202020204" pitchFamily="34" charset="0"/>
              </a:rPr>
              <a:t>АО «</a:t>
            </a:r>
            <a:r>
              <a:rPr lang="ru-RU" sz="3600" b="1" dirty="0" err="1">
                <a:latin typeface="Arial" panose="020B0604020202020204" pitchFamily="34" charset="0"/>
                <a:cs typeface="Arial" panose="020B0604020202020204" pitchFamily="34" charset="0"/>
              </a:rPr>
              <a:t>ВНИПИпромтехнологии</a:t>
            </a:r>
            <a:r>
              <a:rPr lang="ru-RU" sz="3600" b="1" dirty="0">
                <a:latin typeface="Arial" panose="020B0604020202020204" pitchFamily="34" charset="0"/>
                <a:cs typeface="Arial" panose="020B0604020202020204" pitchFamily="34" charset="0"/>
              </a:rPr>
              <a:t>»</a:t>
            </a:r>
            <a:endParaRPr lang="ru-RU" sz="3600" b="1" dirty="0">
              <a:latin typeface="Arial" panose="020B0604020202020204" pitchFamily="34" charset="0"/>
              <a:cs typeface="Arial" panose="020B0604020202020204" pitchFamily="34" charset="0"/>
            </a:endParaRPr>
          </a:p>
        </p:txBody>
      </p:sp>
      <p:pic>
        <p:nvPicPr>
          <p:cNvPr id="24578" name="Picture 2" descr="C:\Users\OLGA\Pictures\ВНИПИ.jpg"/>
          <p:cNvPicPr>
            <a:picLocks noChangeAspect="1" noChangeArrowheads="1"/>
          </p:cNvPicPr>
          <p:nvPr/>
        </p:nvPicPr>
        <p:blipFill>
          <a:blip r:embed="rId1" cstate="print"/>
          <a:srcRect/>
          <a:stretch>
            <a:fillRect/>
          </a:stretch>
        </p:blipFill>
        <p:spPr bwMode="auto">
          <a:xfrm>
            <a:off x="179512" y="332656"/>
            <a:ext cx="1630845" cy="1459805"/>
          </a:xfrm>
          <a:prstGeom prst="rect">
            <a:avLst/>
          </a:prstGeom>
          <a:noFill/>
        </p:spPr>
      </p:pic>
      <p:sp>
        <p:nvSpPr>
          <p:cNvPr id="4" name="Прямоугольник 3"/>
          <p:cNvSpPr/>
          <p:nvPr/>
        </p:nvSpPr>
        <p:spPr>
          <a:xfrm>
            <a:off x="179512" y="1844824"/>
            <a:ext cx="8712968" cy="2585323"/>
          </a:xfrm>
          <a:prstGeom prst="rect">
            <a:avLst/>
          </a:prstGeom>
          <a:solidFill>
            <a:schemeClr val="accent6">
              <a:lumMod val="60000"/>
              <a:lumOff val="40000"/>
            </a:schemeClr>
          </a:solidFill>
          <a:ln>
            <a:solidFill>
              <a:srgbClr val="FF0000"/>
            </a:solidFill>
          </a:ln>
        </p:spPr>
        <p:txBody>
          <a:bodyPr wrap="square">
            <a:spAutoFit/>
          </a:bodyPr>
          <a:lstStyle/>
          <a:p>
            <a:pPr indent="457200" algn="just"/>
            <a:r>
              <a:rPr lang="ru-RU" dirty="0">
                <a:latin typeface="Arial" panose="020B0604020202020204" pitchFamily="34" charset="0"/>
                <a:cs typeface="Arial" panose="020B0604020202020204" pitchFamily="34" charset="0"/>
              </a:rPr>
              <a:t>Миссия АО «</a:t>
            </a:r>
            <a:r>
              <a:rPr lang="ru-RU" dirty="0" err="1">
                <a:latin typeface="Arial" panose="020B0604020202020204" pitchFamily="34" charset="0"/>
                <a:cs typeface="Arial" panose="020B0604020202020204" pitchFamily="34" charset="0"/>
              </a:rPr>
              <a:t>ВНИПИпромтехнологии</a:t>
            </a:r>
            <a:r>
              <a:rPr lang="ru-RU" dirty="0">
                <a:latin typeface="Arial" panose="020B0604020202020204" pitchFamily="34" charset="0"/>
                <a:cs typeface="Arial" panose="020B0604020202020204" pitchFamily="34" charset="0"/>
              </a:rPr>
              <a:t>»: удовлетворение потребностей клиентов, работающих в атомном, горнодобывающем и смежных секторах, посредством оказания комплексных услуг высокого качества в области проектирования и инжиниринга (в перспективе в формате EPC/EPCM)</a:t>
            </a:r>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	В долгосрочной перспективе АО «</a:t>
            </a:r>
            <a:r>
              <a:rPr lang="ru-RU" dirty="0" err="1">
                <a:latin typeface="Arial" panose="020B0604020202020204" pitchFamily="34" charset="0"/>
                <a:cs typeface="Arial" panose="020B0604020202020204" pitchFamily="34" charset="0"/>
              </a:rPr>
              <a:t>ВНИПИпромтехнологии</a:t>
            </a:r>
            <a:r>
              <a:rPr lang="ru-RU" dirty="0">
                <a:latin typeface="Arial" panose="020B0604020202020204" pitchFamily="34" charset="0"/>
                <a:cs typeface="Arial" panose="020B0604020202020204" pitchFamily="34" charset="0"/>
              </a:rPr>
              <a:t>» позиционирует себя как лидер российского рынка инжиниринговых услуг для атомного и горнодобывающего сектора с диверсифицированным портфелем заказов и сильными компетенциями в секторе экологической и радиационной безопасности.</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251520" y="4941168"/>
            <a:ext cx="8208912" cy="830997"/>
          </a:xfrm>
          <a:prstGeom prst="rect">
            <a:avLst/>
          </a:prstGeom>
        </p:spPr>
        <p:txBody>
          <a:bodyPr wrap="square">
            <a:spAutoFit/>
          </a:bodyPr>
          <a:lstStyle/>
          <a:p>
            <a:pPr algn="ctr"/>
            <a:r>
              <a:rPr lang="ru-RU" sz="2400" b="1" dirty="0">
                <a:solidFill>
                  <a:srgbClr val="FF0000"/>
                </a:solidFill>
              </a:rPr>
              <a:t>Готовы к сотрудничеству, преимущественно для лабораторных исследований</a:t>
            </a:r>
            <a:endParaRPr lang="ru-RU" sz="2400" b="1" dirty="0">
              <a:solidFill>
                <a:srgbClr val="FF0000"/>
              </a:solidFill>
            </a:endParaRPr>
          </a:p>
        </p:txBody>
      </p:sp>
      <p:sp>
        <p:nvSpPr>
          <p:cNvPr id="6" name="Прямоугольник 5"/>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Макаров Станислав Анатольевич;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vnipipt@vnipipt.ru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428604"/>
            <a:ext cx="6620467" cy="646331"/>
          </a:xfrm>
          <a:prstGeom prst="rect">
            <a:avLst/>
          </a:prstGeom>
        </p:spPr>
        <p:txBody>
          <a:bodyPr wrap="none">
            <a:spAutoFit/>
          </a:bodyPr>
          <a:lstStyle/>
          <a:p>
            <a:r>
              <a:rPr lang="ru-RU" sz="3600" b="1" dirty="0"/>
              <a:t>Газпром: МНПЗ, </a:t>
            </a:r>
            <a:r>
              <a:rPr lang="ru-RU" sz="3600" b="1" dirty="0" err="1"/>
              <a:t>Газпромтансгаз</a:t>
            </a:r>
            <a:endParaRPr lang="ru-RU" sz="3600" b="1" dirty="0"/>
          </a:p>
        </p:txBody>
      </p:sp>
      <p:sp>
        <p:nvSpPr>
          <p:cNvPr id="3" name="Прямоугольник 2"/>
          <p:cNvSpPr/>
          <p:nvPr/>
        </p:nvSpPr>
        <p:spPr>
          <a:xfrm>
            <a:off x="1699331" y="4869160"/>
            <a:ext cx="6143668" cy="461665"/>
          </a:xfrm>
          <a:prstGeom prst="rect">
            <a:avLst/>
          </a:prstGeom>
        </p:spPr>
        <p:txBody>
          <a:bodyPr wrap="square">
            <a:spAutoFit/>
          </a:bodyPr>
          <a:lstStyle/>
          <a:p>
            <a:r>
              <a:rPr lang="ru-RU" sz="2400" b="1" dirty="0">
                <a:solidFill>
                  <a:srgbClr val="FF0000"/>
                </a:solidFill>
                <a:latin typeface="Arial" panose="020B0604020202020204" pitchFamily="34" charset="0"/>
                <a:cs typeface="Arial" panose="020B0604020202020204" pitchFamily="34" charset="0"/>
              </a:rPr>
              <a:t>Практики включаются в план заранее</a:t>
            </a:r>
            <a:endParaRPr lang="ru-RU" sz="2400" b="1" dirty="0">
              <a:solidFill>
                <a:srgbClr val="FF0000"/>
              </a:solidFill>
              <a:latin typeface="Arial" panose="020B0604020202020204" pitchFamily="34" charset="0"/>
              <a:cs typeface="Arial" panose="020B0604020202020204" pitchFamily="34" charset="0"/>
            </a:endParaRPr>
          </a:p>
        </p:txBody>
      </p:sp>
      <p:pic>
        <p:nvPicPr>
          <p:cNvPr id="2051" name="Picture 3" descr="C:\Users\Наша дорогая Оля!\Downloads\1552552562-33709.jpg"/>
          <p:cNvPicPr>
            <a:picLocks noChangeAspect="1" noChangeArrowheads="1"/>
          </p:cNvPicPr>
          <p:nvPr/>
        </p:nvPicPr>
        <p:blipFill>
          <a:blip r:embed="rId1" cstate="print"/>
          <a:srcRect/>
          <a:stretch>
            <a:fillRect/>
          </a:stretch>
        </p:blipFill>
        <p:spPr bwMode="auto">
          <a:xfrm>
            <a:off x="285720" y="214290"/>
            <a:ext cx="1283711" cy="928670"/>
          </a:xfrm>
          <a:prstGeom prst="rect">
            <a:avLst/>
          </a:prstGeom>
          <a:noFill/>
        </p:spPr>
      </p:pic>
      <p:sp>
        <p:nvSpPr>
          <p:cNvPr id="6" name="Прямоугольник 5"/>
          <p:cNvSpPr/>
          <p:nvPr/>
        </p:nvSpPr>
        <p:spPr>
          <a:xfrm>
            <a:off x="357158" y="1285860"/>
            <a:ext cx="8572560" cy="2308324"/>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t>ООО «Газпром </a:t>
            </a:r>
            <a:r>
              <a:rPr lang="ru-RU" dirty="0" err="1"/>
              <a:t>трансгаз</a:t>
            </a:r>
            <a:r>
              <a:rPr lang="ru-RU" dirty="0"/>
              <a:t> Москва» — крупнейшее газотранспортное подразделение ПАО «</a:t>
            </a:r>
            <a:r>
              <a:rPr lang="ru-RU" dirty="0">
                <a:hlinkClick r:id="rId2"/>
              </a:rPr>
              <a:t>Газпром</a:t>
            </a:r>
            <a:r>
              <a:rPr lang="ru-RU" dirty="0"/>
              <a:t>», одно из важнейших звеньев </a:t>
            </a:r>
            <a:r>
              <a:rPr lang="ru-RU" dirty="0">
                <a:hlinkClick r:id="rId3"/>
              </a:rPr>
              <a:t>Единой системы газоснабжения</a:t>
            </a:r>
            <a:r>
              <a:rPr lang="ru-RU" dirty="0"/>
              <a:t> России, обеспечивающее своевременные бесперебойные поставки природного газа потребителям 14 субъектов европейской части Российской Федерации (г. Москвы, Белгородской, Брянской, Владимирской, Воронежской, Калужской, Курской, Липецкой, Московской, Орловской, Рязанской, Тамбовской, Тверской, Тульской областей), поставку газа на внутренний рынок, транзит в страны ближнего и дальнего зарубежья.</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Наша дорогая Оля!\Downloads\logo (1).png"/>
          <p:cNvPicPr>
            <a:picLocks noChangeAspect="1" noChangeArrowheads="1"/>
          </p:cNvPicPr>
          <p:nvPr/>
        </p:nvPicPr>
        <p:blipFill>
          <a:blip r:embed="rId1" cstate="print"/>
          <a:srcRect/>
          <a:stretch>
            <a:fillRect/>
          </a:stretch>
        </p:blipFill>
        <p:spPr bwMode="auto">
          <a:xfrm>
            <a:off x="71406" y="142852"/>
            <a:ext cx="2124330" cy="447227"/>
          </a:xfrm>
          <a:prstGeom prst="rect">
            <a:avLst/>
          </a:prstGeom>
          <a:noFill/>
        </p:spPr>
      </p:pic>
      <p:sp>
        <p:nvSpPr>
          <p:cNvPr id="3" name="Прямоугольник 2"/>
          <p:cNvSpPr/>
          <p:nvPr/>
        </p:nvSpPr>
        <p:spPr>
          <a:xfrm>
            <a:off x="2267744" y="0"/>
            <a:ext cx="6572280" cy="1323439"/>
          </a:xfrm>
          <a:prstGeom prst="rect">
            <a:avLst/>
          </a:prstGeom>
        </p:spPr>
        <p:txBody>
          <a:bodyPr wrap="square">
            <a:spAutoFit/>
          </a:bodyPr>
          <a:lstStyle/>
          <a:p>
            <a:pPr algn="ctr"/>
            <a:r>
              <a:rPr lang="ru-RU" sz="2000" b="1" dirty="0">
                <a:latin typeface="Arial" panose="020B0604020202020204" pitchFamily="34" charset="0"/>
                <a:cs typeface="Arial" panose="020B0604020202020204" pitchFamily="34" charset="0"/>
              </a:rPr>
              <a:t>Крупнейшая интегрированная </a:t>
            </a:r>
            <a:r>
              <a:rPr lang="ru-RU" sz="2000" b="1" dirty="0" err="1">
                <a:latin typeface="Arial" panose="020B0604020202020204" pitchFamily="34" charset="0"/>
                <a:cs typeface="Arial" panose="020B0604020202020204" pitchFamily="34" charset="0"/>
              </a:rPr>
              <a:t>нефтегазохимическая</a:t>
            </a:r>
            <a:r>
              <a:rPr lang="ru-RU" sz="2000" b="1" dirty="0">
                <a:latin typeface="Arial" panose="020B0604020202020204" pitchFamily="34" charset="0"/>
                <a:cs typeface="Arial" panose="020B0604020202020204" pitchFamily="34" charset="0"/>
              </a:rPr>
              <a:t> компания России и одна из наиболее динамично развивающихся компаний глобальной нефтегазохимии </a:t>
            </a:r>
            <a:endParaRPr lang="ru-RU" sz="2000" b="1" dirty="0">
              <a:latin typeface="Arial" panose="020B0604020202020204" pitchFamily="34" charset="0"/>
              <a:cs typeface="Arial" panose="020B0604020202020204" pitchFamily="34" charset="0"/>
            </a:endParaRPr>
          </a:p>
        </p:txBody>
      </p:sp>
      <p:sp>
        <p:nvSpPr>
          <p:cNvPr id="4" name="Прямоугольник 3"/>
          <p:cNvSpPr/>
          <p:nvPr/>
        </p:nvSpPr>
        <p:spPr>
          <a:xfrm>
            <a:off x="107504" y="1412776"/>
            <a:ext cx="8786874" cy="3693319"/>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latin typeface="Arial" panose="020B0604020202020204" pitchFamily="34" charset="0"/>
                <a:cs typeface="Arial" panose="020B0604020202020204" pitchFamily="34" charset="0"/>
              </a:rPr>
              <a:t>Группа производит и продает на российском и международном рынках нефтехимическую продукцию в 2 </a:t>
            </a:r>
            <a:r>
              <a:rPr lang="ru-RU" dirty="0" err="1">
                <a:latin typeface="Arial" panose="020B0604020202020204" pitchFamily="34" charset="0"/>
                <a:cs typeface="Arial" panose="020B0604020202020204" pitchFamily="34" charset="0"/>
              </a:rPr>
              <a:t>бизнес-сегментах</a:t>
            </a:r>
            <a:r>
              <a:rPr lang="ru-RU" dirty="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pPr indent="457200">
              <a:buFont typeface="Arial" panose="020B0604020202020204" pitchFamily="34" charset="0"/>
              <a:buChar char="•"/>
            </a:pPr>
            <a:r>
              <a:rPr lang="ru-RU" dirty="0">
                <a:latin typeface="Arial" panose="020B0604020202020204" pitchFamily="34" charset="0"/>
                <a:cs typeface="Arial" panose="020B0604020202020204" pitchFamily="34" charset="0"/>
              </a:rPr>
              <a:t> Олефинах и полиолефинах (полипропилен, полиэтилен, БОПП и др.) </a:t>
            </a:r>
            <a:endParaRPr lang="ru-RU" dirty="0">
              <a:latin typeface="Arial" panose="020B0604020202020204" pitchFamily="34" charset="0"/>
              <a:cs typeface="Arial" panose="020B0604020202020204" pitchFamily="34" charset="0"/>
            </a:endParaRPr>
          </a:p>
          <a:p>
            <a:pPr indent="457200">
              <a:buFont typeface="Arial" panose="020B0604020202020204" pitchFamily="34" charset="0"/>
              <a:buChar char="•"/>
            </a:pPr>
            <a:r>
              <a:rPr lang="ru-RU" dirty="0">
                <a:latin typeface="Arial" panose="020B0604020202020204" pitchFamily="34" charset="0"/>
                <a:cs typeface="Arial" panose="020B0604020202020204" pitchFamily="34" charset="0"/>
              </a:rPr>
              <a:t> Пластиках, эластомерах и промежуточных продуктах (синтетические каучуки, </a:t>
            </a:r>
            <a:r>
              <a:rPr lang="ru-RU" dirty="0" err="1">
                <a:latin typeface="Arial" panose="020B0604020202020204" pitchFamily="34" charset="0"/>
                <a:cs typeface="Arial" panose="020B0604020202020204" pitchFamily="34" charset="0"/>
              </a:rPr>
              <a:t>пенополистирол</a:t>
            </a:r>
            <a:r>
              <a:rPr lang="ru-RU" dirty="0">
                <a:latin typeface="Arial" panose="020B0604020202020204" pitchFamily="34" charset="0"/>
                <a:cs typeface="Arial" panose="020B0604020202020204" pitchFamily="34" charset="0"/>
              </a:rPr>
              <a:t>, ПЭТ и </a:t>
            </a:r>
            <a:r>
              <a:rPr lang="ru-RU" dirty="0" err="1">
                <a:latin typeface="Arial" panose="020B0604020202020204" pitchFamily="34" charset="0"/>
                <a:cs typeface="Arial" panose="020B0604020202020204" pitchFamily="34" charset="0"/>
              </a:rPr>
              <a:t>др</a:t>
            </a:r>
            <a:r>
              <a:rPr lang="ru-RU"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Нефтехимические производства обеспечены преимущественно собственным сырьем, производимым сегментом </a:t>
            </a:r>
            <a:r>
              <a:rPr lang="ru-RU" dirty="0" err="1">
                <a:latin typeface="Arial" panose="020B0604020202020204" pitchFamily="34" charset="0"/>
                <a:cs typeface="Arial" panose="020B0604020202020204" pitchFamily="34" charset="0"/>
              </a:rPr>
              <a:t>Газопереработки</a:t>
            </a:r>
            <a:r>
              <a:rPr lang="ru-RU" dirty="0">
                <a:latin typeface="Arial" panose="020B0604020202020204" pitchFamily="34" charset="0"/>
                <a:cs typeface="Arial" panose="020B0604020202020204" pitchFamily="34" charset="0"/>
              </a:rPr>
              <a:t> и инфраструктуры на основе закупаемых у нефтегазовых компаний побочных продуктов добычи нефти и газа.</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Сотрудниками </a:t>
            </a:r>
            <a:r>
              <a:rPr lang="ru-RU" dirty="0" err="1">
                <a:latin typeface="Arial" panose="020B0604020202020204" pitchFamily="34" charset="0"/>
                <a:cs typeface="Arial" panose="020B0604020202020204" pitchFamily="34" charset="0"/>
              </a:rPr>
              <a:t>СИБУРа</a:t>
            </a:r>
            <a:r>
              <a:rPr lang="ru-RU" dirty="0">
                <a:latin typeface="Arial" panose="020B0604020202020204" pitchFamily="34" charset="0"/>
                <a:cs typeface="Arial" panose="020B0604020202020204" pitchFamily="34" charset="0"/>
              </a:rPr>
              <a:t> являются более 22 000 человек, которые вносят свой вклад в достижение успеха клиентов компании, представляющих химическую отрасль, FMCG-сектор, автомобильную индустрию, строительный, энергетический и другие сектора в 90 странах по всему миру.</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45138" y="5445224"/>
            <a:ext cx="9017295" cy="461665"/>
          </a:xfrm>
          <a:prstGeom prst="rect">
            <a:avLst/>
          </a:prstGeom>
        </p:spPr>
        <p:txBody>
          <a:bodyPr wrap="squar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 практики на конкурсной основе</a:t>
            </a:r>
            <a:endParaRPr lang="ru-RU" sz="24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a:t>
            </a:r>
            <a:r>
              <a:rPr lang="ru-RU" b="1" dirty="0" err="1">
                <a:solidFill>
                  <a:schemeClr val="tx2"/>
                </a:solidFill>
                <a:latin typeface="Arial" panose="020B0604020202020204" pitchFamily="34" charset="0"/>
                <a:cs typeface="Arial" panose="020B0604020202020204" pitchFamily="34" charset="0"/>
              </a:rPr>
              <a:t>Захарцев</a:t>
            </a:r>
            <a:r>
              <a:rPr lang="ru-RU" b="1" dirty="0">
                <a:solidFill>
                  <a:schemeClr val="tx2"/>
                </a:solidFill>
                <a:latin typeface="Arial" panose="020B0604020202020204" pitchFamily="34" charset="0"/>
                <a:cs typeface="Arial" panose="020B0604020202020204" pitchFamily="34" charset="0"/>
              </a:rPr>
              <a:t> Максим Владимирович,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zakhartsevmv@sibur.ru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Наша дорогая Оля!\Downloads\moskabel-banner.jpg"/>
          <p:cNvPicPr>
            <a:picLocks noChangeAspect="1" noChangeArrowheads="1"/>
          </p:cNvPicPr>
          <p:nvPr/>
        </p:nvPicPr>
        <p:blipFill>
          <a:blip r:embed="rId1" cstate="print"/>
          <a:srcRect/>
          <a:stretch>
            <a:fillRect/>
          </a:stretch>
        </p:blipFill>
        <p:spPr bwMode="auto">
          <a:xfrm>
            <a:off x="214282" y="1"/>
            <a:ext cx="1477398" cy="1277750"/>
          </a:xfrm>
          <a:prstGeom prst="rect">
            <a:avLst/>
          </a:prstGeom>
          <a:noFill/>
        </p:spPr>
      </p:pic>
      <p:sp>
        <p:nvSpPr>
          <p:cNvPr id="3" name="Прямоугольник 2"/>
          <p:cNvSpPr/>
          <p:nvPr/>
        </p:nvSpPr>
        <p:spPr>
          <a:xfrm>
            <a:off x="1928794" y="0"/>
            <a:ext cx="6143668" cy="1200329"/>
          </a:xfrm>
          <a:prstGeom prst="rect">
            <a:avLst/>
          </a:prstGeom>
        </p:spPr>
        <p:txBody>
          <a:bodyPr wrap="square">
            <a:spAutoFit/>
          </a:bodyPr>
          <a:lstStyle/>
          <a:p>
            <a:r>
              <a:rPr lang="ru-RU" sz="2400" b="1" cap="all" dirty="0"/>
              <a:t>ГРУППА КОМПАНИЙ «МОСКАБЕЛЬМЕТ»</a:t>
            </a:r>
            <a:r>
              <a:rPr lang="ru-RU" sz="2400" cap="all" dirty="0"/>
              <a:t> – ОДИН ИЗ ЛИДЕРОВ РОССИЙСКОГО РЫНКА КАБЕЛЬНО-ПРОВОДНИКОВОЙ ПРОДУКЦИИ.</a:t>
            </a:r>
            <a:endParaRPr lang="ru-RU" sz="2400" dirty="0"/>
          </a:p>
        </p:txBody>
      </p:sp>
      <p:sp>
        <p:nvSpPr>
          <p:cNvPr id="4" name="Прямоугольник 3"/>
          <p:cNvSpPr/>
          <p:nvPr/>
        </p:nvSpPr>
        <p:spPr>
          <a:xfrm>
            <a:off x="179512" y="1412776"/>
            <a:ext cx="8568952" cy="1754326"/>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latin typeface="Arial" panose="020B0604020202020204" pitchFamily="34" charset="0"/>
                <a:cs typeface="Arial" panose="020B0604020202020204" pitchFamily="34" charset="0"/>
              </a:rPr>
              <a:t>ГК «</a:t>
            </a:r>
            <a:r>
              <a:rPr lang="ru-RU" dirty="0" err="1">
                <a:latin typeface="Arial" panose="020B0604020202020204" pitchFamily="34" charset="0"/>
                <a:cs typeface="Arial" panose="020B0604020202020204" pitchFamily="34" charset="0"/>
              </a:rPr>
              <a:t>Москабельмет</a:t>
            </a:r>
            <a:r>
              <a:rPr lang="ru-RU" dirty="0">
                <a:latin typeface="Arial" panose="020B0604020202020204" pitchFamily="34" charset="0"/>
                <a:cs typeface="Arial" panose="020B0604020202020204" pitchFamily="34" charset="0"/>
              </a:rPr>
              <a:t>» специализируется на выпуске медной катанки, медной проволоки, обмоточных проводов, оптических, силовых и контрольных кабелей, а также уникальной продукции. Изделия компании используются в энергетической, транспортной, строительной, машиностроительной, атомной, оборонно-промышленной, нефтегазовой отраслях.</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179512" y="3284984"/>
            <a:ext cx="8568952" cy="2031325"/>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latin typeface="Arial" panose="020B0604020202020204" pitchFamily="34" charset="0"/>
                <a:cs typeface="Arial" panose="020B0604020202020204" pitchFamily="34" charset="0"/>
              </a:rPr>
              <a:t>ЗАО «МКМ» - наследник и продолжатель традиций первого кабельного производства в России, основанного в 1895 году. После того как предприятие было преобразовано в группу компаний, ЗАО «МКМ» является головной организацией и выполняет функцию корпоративного управления.</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Сегодня ГК «</a:t>
            </a:r>
            <a:r>
              <a:rPr lang="ru-RU" dirty="0" err="1">
                <a:latin typeface="Arial" panose="020B0604020202020204" pitchFamily="34" charset="0"/>
                <a:cs typeface="Arial" panose="020B0604020202020204" pitchFamily="34" charset="0"/>
              </a:rPr>
              <a:t>Москабельмет</a:t>
            </a:r>
            <a:r>
              <a:rPr lang="ru-RU" dirty="0">
                <a:latin typeface="Arial" panose="020B0604020202020204" pitchFamily="34" charset="0"/>
                <a:cs typeface="Arial" panose="020B0604020202020204" pitchFamily="34" charset="0"/>
              </a:rPr>
              <a:t>» объединяет 5 заводов, предприятия торговли и сервисного обслуживания, объекты социальной инфраструктуры и лаборатории.</a:t>
            </a:r>
            <a:endParaRPr lang="ru-RU" dirty="0">
              <a:latin typeface="Arial" panose="020B0604020202020204" pitchFamily="34" charset="0"/>
              <a:cs typeface="Arial" panose="020B0604020202020204" pitchFamily="34" charset="0"/>
            </a:endParaRPr>
          </a:p>
        </p:txBody>
      </p:sp>
      <p:sp>
        <p:nvSpPr>
          <p:cNvPr id="6" name="Прямоугольник 5"/>
          <p:cNvSpPr/>
          <p:nvPr/>
        </p:nvSpPr>
        <p:spPr>
          <a:xfrm>
            <a:off x="539552" y="5333108"/>
            <a:ext cx="7632848" cy="830997"/>
          </a:xfrm>
          <a:prstGeom prst="rect">
            <a:avLst/>
          </a:prstGeom>
        </p:spPr>
        <p:txBody>
          <a:bodyPr wrap="square">
            <a:spAutoFit/>
          </a:bodyPr>
          <a:lstStyle/>
          <a:p>
            <a:pPr algn="ctr"/>
            <a:r>
              <a:rPr lang="ru-RU" sz="2400" b="1" dirty="0">
                <a:solidFill>
                  <a:srgbClr val="FF0000"/>
                </a:solidFill>
              </a:rPr>
              <a:t>Примут для производственной практики студентов МГУ (3-4) в отдел охраны окружающей среды</a:t>
            </a:r>
            <a:endParaRPr lang="ru-RU" sz="2400" b="1" dirty="0">
              <a:solidFill>
                <a:srgbClr val="FF0000"/>
              </a:solidFill>
            </a:endParaRPr>
          </a:p>
        </p:txBody>
      </p:sp>
      <p:sp>
        <p:nvSpPr>
          <p:cNvPr id="7" name="Прямоугольник 6"/>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Потоцкая Людмила Алексеевна, главный специалист по развитию и обучению персонала, 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pototskayala@mkm.ru </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OLGA\Pictures\giprotruboprovod_f611e305a89f3ba4cc2a5932fd493991.png"/>
          <p:cNvPicPr>
            <a:picLocks noChangeAspect="1" noChangeArrowheads="1"/>
          </p:cNvPicPr>
          <p:nvPr/>
        </p:nvPicPr>
        <p:blipFill>
          <a:blip r:embed="rId1" cstate="print"/>
          <a:srcRect/>
          <a:stretch>
            <a:fillRect/>
          </a:stretch>
        </p:blipFill>
        <p:spPr bwMode="auto">
          <a:xfrm>
            <a:off x="179512" y="188640"/>
            <a:ext cx="2590031" cy="811336"/>
          </a:xfrm>
          <a:prstGeom prst="rect">
            <a:avLst/>
          </a:prstGeom>
          <a:noFill/>
        </p:spPr>
      </p:pic>
      <p:sp>
        <p:nvSpPr>
          <p:cNvPr id="3" name="Прямоугольник 2"/>
          <p:cNvSpPr/>
          <p:nvPr/>
        </p:nvSpPr>
        <p:spPr>
          <a:xfrm>
            <a:off x="251520" y="1052736"/>
            <a:ext cx="8604448" cy="4339650"/>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t>АО «</a:t>
            </a:r>
            <a:r>
              <a:rPr lang="ru-RU" dirty="0" err="1"/>
              <a:t>Гипротрубопровод</a:t>
            </a:r>
            <a:r>
              <a:rPr lang="ru-RU" dirty="0"/>
              <a:t>» является ведущим в Российской Федерации проектным институтом по выполнению проектно-изыскательских работ в области магистрального трубопроводного транспорта нефти и нефтепродуктов.</a:t>
            </a:r>
            <a:br>
              <a:rPr lang="ru-RU" dirty="0"/>
            </a:br>
            <a:r>
              <a:rPr lang="ru-RU" dirty="0"/>
              <a:t>АО «</a:t>
            </a:r>
            <a:r>
              <a:rPr lang="ru-RU" dirty="0" err="1"/>
              <a:t>Гипротрубопровод</a:t>
            </a:r>
            <a:r>
              <a:rPr lang="ru-RU" dirty="0"/>
              <a:t>» - организация системы «</a:t>
            </a:r>
            <a:r>
              <a:rPr lang="ru-RU" dirty="0" err="1"/>
              <a:t>Транснефть</a:t>
            </a:r>
            <a:r>
              <a:rPr lang="ru-RU" dirty="0"/>
              <a:t>», имеющая разветвленную </a:t>
            </a:r>
            <a:r>
              <a:rPr lang="ru-RU" u="sng" dirty="0">
                <a:hlinkClick r:id="rId2"/>
              </a:rPr>
              <a:t>структуру</a:t>
            </a:r>
            <a:r>
              <a:rPr lang="ru-RU" dirty="0"/>
              <a:t> и осуществляющая функции генерального подрядчика по следующим основным направлениям:</a:t>
            </a:r>
            <a:endParaRPr lang="ru-RU" dirty="0"/>
          </a:p>
          <a:p>
            <a:pPr indent="457200">
              <a:buFont typeface="Arial" panose="020B0604020202020204" pitchFamily="34" charset="0"/>
              <a:buChar char="•"/>
            </a:pPr>
            <a:r>
              <a:rPr lang="ru-RU" sz="1400" b="1" dirty="0"/>
              <a:t>проведение комплексных инженерных изысканий;</a:t>
            </a:r>
            <a:endParaRPr lang="ru-RU" sz="1400" b="1" dirty="0"/>
          </a:p>
          <a:p>
            <a:pPr indent="457200">
              <a:buFont typeface="Arial" panose="020B0604020202020204" pitchFamily="34" charset="0"/>
              <a:buChar char="•"/>
            </a:pPr>
            <a:r>
              <a:rPr lang="ru-RU" sz="1400" b="1" dirty="0"/>
              <a:t>проектирование систем трубопроводного транспорта нефти и нефтепродуктов;</a:t>
            </a:r>
            <a:endParaRPr lang="ru-RU" sz="1400" b="1" dirty="0"/>
          </a:p>
          <a:p>
            <a:pPr indent="457200">
              <a:buFont typeface="Arial" panose="020B0604020202020204" pitchFamily="34" charset="0"/>
              <a:buChar char="•"/>
            </a:pPr>
            <a:r>
              <a:rPr lang="ru-RU" sz="1400" b="1" dirty="0"/>
              <a:t>формирование и реализация технической политики ПАО «</a:t>
            </a:r>
            <a:r>
              <a:rPr lang="ru-RU" sz="1400" b="1" dirty="0" err="1"/>
              <a:t>Транснефть</a:t>
            </a:r>
            <a:r>
              <a:rPr lang="ru-RU" sz="1400" b="1" dirty="0"/>
              <a:t>» (до 30.06.2016 - Открытое акционерное общество «Акционерная компания по транспорту нефти «</a:t>
            </a:r>
            <a:r>
              <a:rPr lang="ru-RU" sz="1400" b="1" dirty="0" err="1"/>
              <a:t>Транснефть</a:t>
            </a:r>
            <a:r>
              <a:rPr lang="ru-RU" sz="1400" b="1" dirty="0"/>
              <a:t>») при проведении проектно-изыскательских работ;</a:t>
            </a:r>
            <a:endParaRPr lang="ru-RU" sz="1400" b="1" dirty="0"/>
          </a:p>
          <a:p>
            <a:pPr indent="457200">
              <a:buFont typeface="Arial" panose="020B0604020202020204" pitchFamily="34" charset="0"/>
              <a:buChar char="•"/>
            </a:pPr>
            <a:r>
              <a:rPr lang="ru-RU" sz="1400" b="1" dirty="0"/>
              <a:t>разработка проектов реконструкции, технического перевооружения и капитального ремонта объектов и сооружений магистрального трубопроводного транспорта нефти и нефтепродуктов;</a:t>
            </a:r>
            <a:endParaRPr lang="ru-RU" sz="1400" b="1" dirty="0"/>
          </a:p>
          <a:p>
            <a:pPr indent="457200">
              <a:buFont typeface="Arial" panose="020B0604020202020204" pitchFamily="34" charset="0"/>
              <a:buChar char="•"/>
            </a:pPr>
            <a:r>
              <a:rPr lang="ru-RU" sz="1400" b="1" dirty="0"/>
              <a:t>разработка типовых проектных решений при проектировании объектов и сооружений магистрального трубопроводного транспорта;</a:t>
            </a:r>
            <a:endParaRPr lang="ru-RU" sz="1400" b="1" dirty="0"/>
          </a:p>
          <a:p>
            <a:pPr indent="457200">
              <a:buFont typeface="Arial" panose="020B0604020202020204" pitchFamily="34" charset="0"/>
              <a:buChar char="•"/>
            </a:pPr>
            <a:r>
              <a:rPr lang="ru-RU" sz="1400" b="1" dirty="0"/>
              <a:t>проведение экспертизы проектной документации;</a:t>
            </a:r>
            <a:endParaRPr lang="ru-RU" sz="1400" b="1" dirty="0"/>
          </a:p>
          <a:p>
            <a:pPr indent="457200">
              <a:buFont typeface="Arial" panose="020B0604020202020204" pitchFamily="34" charset="0"/>
              <a:buChar char="•"/>
            </a:pPr>
            <a:r>
              <a:rPr lang="ru-RU" sz="1400" b="1" dirty="0"/>
              <a:t>организация, руководство и осуществление авторского надзора за строительством объектов и сооружений магистральных трубопроводов.</a:t>
            </a:r>
            <a:endParaRPr lang="ru-RU" sz="1400" b="1" dirty="0"/>
          </a:p>
        </p:txBody>
      </p:sp>
      <p:sp>
        <p:nvSpPr>
          <p:cNvPr id="4" name="Прямоугольник 3"/>
          <p:cNvSpPr/>
          <p:nvPr/>
        </p:nvSpPr>
        <p:spPr>
          <a:xfrm>
            <a:off x="2915816" y="332656"/>
            <a:ext cx="5112568" cy="646331"/>
          </a:xfrm>
          <a:prstGeom prst="rect">
            <a:avLst/>
          </a:prstGeom>
        </p:spPr>
        <p:txBody>
          <a:bodyPr wrap="square">
            <a:spAutoFit/>
          </a:bodyPr>
          <a:lstStyle/>
          <a:p>
            <a:r>
              <a:rPr lang="ru-RU" sz="3600" b="1" dirty="0"/>
              <a:t>АО «</a:t>
            </a:r>
            <a:r>
              <a:rPr lang="ru-RU" sz="3600" b="1" dirty="0" err="1"/>
              <a:t>Гипротрубопровод</a:t>
            </a:r>
            <a:r>
              <a:rPr lang="ru-RU" sz="3600" b="1" dirty="0"/>
              <a:t>»</a:t>
            </a:r>
            <a:endParaRPr lang="ru-RU" b="1" dirty="0"/>
          </a:p>
        </p:txBody>
      </p:sp>
      <p:sp>
        <p:nvSpPr>
          <p:cNvPr id="5" name="Прямоугольник 4"/>
          <p:cNvSpPr/>
          <p:nvPr/>
        </p:nvSpPr>
        <p:spPr>
          <a:xfrm>
            <a:off x="521296" y="5574431"/>
            <a:ext cx="8064896" cy="461665"/>
          </a:xfrm>
          <a:prstGeom prst="rect">
            <a:avLst/>
          </a:prstGeom>
        </p:spPr>
        <p:txBody>
          <a:bodyPr wrap="square">
            <a:spAutoFit/>
          </a:bodyPr>
          <a:lstStyle/>
          <a:p>
            <a:r>
              <a:rPr lang="ru-RU" sz="2400" b="1" dirty="0">
                <a:solidFill>
                  <a:srgbClr val="FF0000"/>
                </a:solidFill>
              </a:rPr>
              <a:t>Готовы принять на практику, средний балл диплома от 4,5</a:t>
            </a:r>
            <a:endParaRPr lang="ru-RU" sz="2400" b="1" dirty="0">
              <a:solidFill>
                <a:srgbClr val="FF0000"/>
              </a:solidFill>
            </a:endParaRPr>
          </a:p>
        </p:txBody>
      </p:sp>
      <p:sp>
        <p:nvSpPr>
          <p:cNvPr id="6" name="Прямоугольник 5"/>
          <p:cNvSpPr/>
          <p:nvPr/>
        </p:nvSpPr>
        <p:spPr>
          <a:xfrm>
            <a:off x="323528" y="6110607"/>
            <a:ext cx="9143999" cy="369332"/>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Беляева Е.А., 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gtp@gtp.transneft.ru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476672"/>
            <a:ext cx="864096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defTabSz="914400" rtl="0" eaLnBrk="0" fontAlgn="base" latinLnBrk="0" hangingPunct="0">
              <a:lnSpc>
                <a:spcPct val="100000"/>
              </a:lnSpc>
              <a:spcBef>
                <a:spcPct val="0"/>
              </a:spcBef>
              <a:spcAft>
                <a:spcPct val="0"/>
              </a:spcAft>
              <a:buClrTx/>
              <a:buSzTx/>
              <a:buFontTx/>
              <a:buNone/>
            </a:pPr>
            <a:r>
              <a:rPr kumimoji="0" lang="ru-RU" altLang="ru-RU" sz="3200" b="1" i="0" u="none" strike="noStrike" cap="none" normalizeH="0" baseline="0" dirty="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ЧТО </a:t>
            </a:r>
            <a:r>
              <a:rPr kumimoji="0" lang="ru-RU" altLang="ru-RU" sz="3200" b="1" i="0" u="none" strike="noStrike" cap="none" normalizeH="0" baseline="0" dirty="0" smtClean="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ПРЕДЛАГАЕТ   ФАКУЛЬТЕТ ОРГАНИЗАЦИЯМ:</a:t>
            </a:r>
            <a:endParaRPr kumimoji="0" lang="ru-RU" altLang="ru-RU" sz="3200" b="1" i="0" u="none" strike="noStrike" cap="none" normalizeH="0" baseline="0" dirty="0" smtClean="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pPr>
            <a:endParaRPr kumimoji="0" lang="ru-RU" altLang="ru-RU" sz="3200" b="0" i="0" u="none" strike="noStrike" cap="none" normalizeH="0" baseline="0" dirty="0">
              <a:ln>
                <a:noFill/>
              </a:ln>
              <a:solidFill>
                <a:schemeClr val="accent2">
                  <a:lumMod val="75000"/>
                </a:schemeClr>
              </a:solidFill>
              <a:effectLst/>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pPr>
            <a:r>
              <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стажировку </a:t>
            </a:r>
            <a:r>
              <a:rPr kumimoji="0" lang="ru-RU" altLang="ru-RU" sz="24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и трудоустройство студентов и выпускников в компаниях</a:t>
            </a:r>
            <a:r>
              <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t>
            </a:r>
            <a:endPar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pPr>
            <a:endParaRPr kumimoji="0" lang="ru-RU" altLang="ru-RU" sz="2400" b="0" i="0" u="none" strike="noStrike" cap="none" normalizeH="0" baseline="0" dirty="0">
              <a:ln>
                <a:noFill/>
              </a:ln>
              <a:solidFill>
                <a:schemeClr val="tx1"/>
              </a:solidFill>
              <a:effectLst/>
              <a:ea typeface="Times New Roman" panose="02020603050405020304" pitchFamily="18" charset="0"/>
            </a:endParaRPr>
          </a:p>
          <a:p>
            <a:pPr marL="342900" indent="-342900" algn="just">
              <a:buFont typeface="Symbol" panose="05050102010706020507" pitchFamily="18" charset="2"/>
              <a:buChar char="·"/>
            </a:pPr>
            <a:r>
              <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прохождение </a:t>
            </a:r>
            <a:r>
              <a:rPr kumimoji="0" lang="ru-RU" altLang="ru-RU" sz="24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практики студентами с последующим написанием научно-исследовательской выпускной работы из сферы актуальных задач организации</a:t>
            </a:r>
            <a:r>
              <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t>
            </a:r>
            <a:r>
              <a:rPr lang="ru-RU" sz="2400" dirty="0"/>
              <a:t> </a:t>
            </a:r>
            <a:endPar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pPr>
            <a:endParaRPr kumimoji="0" lang="ru-RU" altLang="ru-RU" sz="2400" b="0" i="0" u="none" strike="noStrike" cap="none" normalizeH="0" baseline="0" dirty="0">
              <a:ln>
                <a:noFill/>
              </a:ln>
              <a:solidFill>
                <a:schemeClr val="tx1"/>
              </a:solidFill>
              <a:effectLst/>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pPr>
            <a:r>
              <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научно-исследовательское </a:t>
            </a:r>
            <a:r>
              <a:rPr kumimoji="0" lang="ru-RU" altLang="ru-RU" sz="24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партнёрство</a:t>
            </a:r>
            <a:r>
              <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t>
            </a:r>
            <a:endPar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pPr>
            <a:endParaRPr kumimoji="0" lang="ru-RU" altLang="ru-RU" sz="240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altLang="ru-RU" sz="24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rPr>
              <a:t>·</a:t>
            </a:r>
            <a:r>
              <a:rPr lang="ru-RU" altLang="ru-RU" sz="2400" dirty="0">
                <a:solidFill>
                  <a:srgbClr val="000000"/>
                </a:solidFill>
                <a:ea typeface="Times New Roman" panose="02020603050405020304" pitchFamily="18" charset="0"/>
              </a:rPr>
              <a:t> </a:t>
            </a:r>
            <a:r>
              <a:rPr kumimoji="0" lang="ru-RU" altLang="ru-RU" sz="24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повышение квалификации сотрудников компаний на курсах доп. образования факультета</a:t>
            </a:r>
            <a:endParaRPr kumimoji="0" lang="ru-RU" altLang="ru-RU" sz="24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Наша дорогая Оля!\Downloads\biocad-logo-fullcolor-1da8500f77e506f50ee78d37c34a2287d49fa2d1e9018e0749769bd712d96564.png"/>
          <p:cNvPicPr>
            <a:picLocks noChangeAspect="1" noChangeArrowheads="1"/>
          </p:cNvPicPr>
          <p:nvPr/>
        </p:nvPicPr>
        <p:blipFill>
          <a:blip r:embed="rId1" cstate="print"/>
          <a:srcRect/>
          <a:stretch>
            <a:fillRect/>
          </a:stretch>
        </p:blipFill>
        <p:spPr bwMode="auto">
          <a:xfrm>
            <a:off x="428596" y="571480"/>
            <a:ext cx="3394290" cy="1500198"/>
          </a:xfrm>
          <a:prstGeom prst="rect">
            <a:avLst/>
          </a:prstGeom>
          <a:noFill/>
        </p:spPr>
      </p:pic>
      <p:sp>
        <p:nvSpPr>
          <p:cNvPr id="3" name="Прямоугольник 2"/>
          <p:cNvSpPr/>
          <p:nvPr/>
        </p:nvSpPr>
        <p:spPr>
          <a:xfrm>
            <a:off x="357158" y="2285992"/>
            <a:ext cx="8643998" cy="1754326"/>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latin typeface="Arial" panose="020B0604020202020204" pitchFamily="34" charset="0"/>
                <a:cs typeface="Arial" panose="020B0604020202020204" pitchFamily="34" charset="0"/>
              </a:rPr>
              <a:t>Компания BIOCAD создана в 2001 году. Это одна из крупнейших международных инновационных </a:t>
            </a:r>
            <a:r>
              <a:rPr lang="ru-RU" dirty="0" err="1">
                <a:latin typeface="Arial" panose="020B0604020202020204" pitchFamily="34" charset="0"/>
                <a:cs typeface="Arial" panose="020B0604020202020204" pitchFamily="34" charset="0"/>
              </a:rPr>
              <a:t>биотехнологических</a:t>
            </a:r>
            <a:r>
              <a:rPr lang="ru-RU" dirty="0">
                <a:latin typeface="Arial" panose="020B0604020202020204" pitchFamily="34" charset="0"/>
                <a:cs typeface="Arial" panose="020B0604020202020204" pitchFamily="34" charset="0"/>
              </a:rPr>
              <a:t> компаний в России, объединившая научно-исследовательские центры мирового уровня, современное фармацевтическое и </a:t>
            </a:r>
            <a:r>
              <a:rPr lang="ru-RU" dirty="0" err="1">
                <a:latin typeface="Arial" panose="020B0604020202020204" pitchFamily="34" charset="0"/>
                <a:cs typeface="Arial" panose="020B0604020202020204" pitchFamily="34" charset="0"/>
              </a:rPr>
              <a:t>биотехнологическое</a:t>
            </a:r>
            <a:r>
              <a:rPr lang="ru-RU" dirty="0">
                <a:latin typeface="Arial" panose="020B0604020202020204" pitchFamily="34" charset="0"/>
                <a:cs typeface="Arial" panose="020B0604020202020204" pitchFamily="34" charset="0"/>
              </a:rPr>
              <a:t> производство, доклинические и клинические исследования, соответствующие международным стандартам.</a:t>
            </a:r>
            <a:endParaRPr lang="ru-RU" dirty="0">
              <a:latin typeface="Arial" panose="020B0604020202020204" pitchFamily="34" charset="0"/>
              <a:cs typeface="Arial" panose="020B0604020202020204" pitchFamily="34" charset="0"/>
            </a:endParaRPr>
          </a:p>
        </p:txBody>
      </p:sp>
      <p:sp>
        <p:nvSpPr>
          <p:cNvPr id="4" name="Прямоугольник 3"/>
          <p:cNvSpPr/>
          <p:nvPr/>
        </p:nvSpPr>
        <p:spPr>
          <a:xfrm>
            <a:off x="3857620" y="642918"/>
            <a:ext cx="5177166" cy="1569660"/>
          </a:xfrm>
          <a:prstGeom prst="rect">
            <a:avLst/>
          </a:prstGeom>
        </p:spPr>
        <p:txBody>
          <a:bodyPr wrap="square">
            <a:spAutoFit/>
          </a:bodyPr>
          <a:lstStyle/>
          <a:p>
            <a:r>
              <a:rPr lang="ru-RU" sz="2400" b="1" dirty="0">
                <a:latin typeface="Arial" panose="020B0604020202020204" pitchFamily="34" charset="0"/>
                <a:cs typeface="Arial" panose="020B0604020202020204" pitchFamily="34" charset="0"/>
              </a:rPr>
              <a:t>BIOCAD —международная инновационная </a:t>
            </a:r>
            <a:r>
              <a:rPr lang="ru-RU" sz="2400" b="1" dirty="0" err="1">
                <a:latin typeface="Arial" panose="020B0604020202020204" pitchFamily="34" charset="0"/>
                <a:cs typeface="Arial" panose="020B0604020202020204" pitchFamily="34" charset="0"/>
              </a:rPr>
              <a:t>биотехнологическая</a:t>
            </a:r>
            <a:r>
              <a:rPr lang="ru-RU" sz="2400" b="1" dirty="0">
                <a:latin typeface="Arial" panose="020B0604020202020204" pitchFamily="34" charset="0"/>
                <a:cs typeface="Arial" panose="020B0604020202020204" pitchFamily="34" charset="0"/>
              </a:rPr>
              <a:t> компания полного цикла</a:t>
            </a:r>
            <a:endParaRPr lang="ru-RU" sz="2400" b="1" dirty="0">
              <a:latin typeface="Arial" panose="020B0604020202020204" pitchFamily="34" charset="0"/>
              <a:cs typeface="Arial" panose="020B0604020202020204" pitchFamily="34" charset="0"/>
            </a:endParaRPr>
          </a:p>
        </p:txBody>
      </p:sp>
      <p:sp>
        <p:nvSpPr>
          <p:cNvPr id="5" name="Прямоугольник 4"/>
          <p:cNvSpPr/>
          <p:nvPr/>
        </p:nvSpPr>
        <p:spPr>
          <a:xfrm>
            <a:off x="357158" y="4015609"/>
            <a:ext cx="8643998" cy="1477328"/>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latin typeface="Arial" panose="020B0604020202020204" pitchFamily="34" charset="0"/>
                <a:cs typeface="Arial" panose="020B0604020202020204" pitchFamily="34" charset="0"/>
              </a:rPr>
              <a:t>Ведет полный цикл создания лекарственных препаратов: от поиска молекулы до массового производства и маркетинга. Компания фокусируется на препаратах для терапии онкологических, аутоиммунных и инфекционных заболеваний, также ведет разработки в области терапии других социально значимых заболеваний.</a:t>
            </a:r>
            <a:endParaRPr lang="ru-RU" dirty="0">
              <a:latin typeface="Arial" panose="020B0604020202020204" pitchFamily="34" charset="0"/>
              <a:cs typeface="Arial" panose="020B0604020202020204" pitchFamily="34" charset="0"/>
            </a:endParaRPr>
          </a:p>
        </p:txBody>
      </p:sp>
      <p:sp>
        <p:nvSpPr>
          <p:cNvPr id="6" name="Прямоугольник 5"/>
          <p:cNvSpPr/>
          <p:nvPr/>
        </p:nvSpPr>
        <p:spPr>
          <a:xfrm>
            <a:off x="343466" y="5492937"/>
            <a:ext cx="9144000" cy="646331"/>
          </a:xfrm>
          <a:prstGeom prst="rect">
            <a:avLst/>
          </a:prstGeom>
        </p:spPr>
        <p:txBody>
          <a:bodyPr wrap="square">
            <a:spAutoFit/>
          </a:bodyPr>
          <a:lstStyle/>
          <a:p>
            <a:r>
              <a:rPr lang="ru-RU" b="1" dirty="0">
                <a:solidFill>
                  <a:srgbClr val="FF0000"/>
                </a:solidFill>
              </a:rPr>
              <a:t>Готовы к сотрудничеству, практика на конкурсной основе, преимущественно - микробиологи</a:t>
            </a:r>
            <a:endParaRPr lang="ru-RU" b="1" dirty="0">
              <a:solidFill>
                <a:srgbClr val="FF0000"/>
              </a:solidFill>
            </a:endParaRPr>
          </a:p>
        </p:txBody>
      </p:sp>
      <p:sp>
        <p:nvSpPr>
          <p:cNvPr id="8" name="Прямоугольник 7"/>
          <p:cNvSpPr/>
          <p:nvPr/>
        </p:nvSpPr>
        <p:spPr>
          <a:xfrm>
            <a:off x="179512" y="5949280"/>
            <a:ext cx="9288015" cy="92333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Бойцова Наталья, руководитель направления</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молодежных образовательных проектов, персонала,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boitsovani@biocad.ru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Наша дорогая Оля!\Downloads\upload10671_0.jpg"/>
          <p:cNvPicPr>
            <a:picLocks noChangeAspect="1" noChangeArrowheads="1"/>
          </p:cNvPicPr>
          <p:nvPr/>
        </p:nvPicPr>
        <p:blipFill>
          <a:blip r:embed="rId1" cstate="print"/>
          <a:srcRect/>
          <a:stretch>
            <a:fillRect/>
          </a:stretch>
        </p:blipFill>
        <p:spPr bwMode="auto">
          <a:xfrm>
            <a:off x="571472" y="142852"/>
            <a:ext cx="1295392" cy="971544"/>
          </a:xfrm>
          <a:prstGeom prst="rect">
            <a:avLst/>
          </a:prstGeom>
          <a:noFill/>
        </p:spPr>
      </p:pic>
      <p:sp>
        <p:nvSpPr>
          <p:cNvPr id="4" name="Прямоугольник 3"/>
          <p:cNvSpPr/>
          <p:nvPr/>
        </p:nvSpPr>
        <p:spPr>
          <a:xfrm>
            <a:off x="1928794" y="285728"/>
            <a:ext cx="6643718" cy="892552"/>
          </a:xfrm>
          <a:prstGeom prst="rect">
            <a:avLst/>
          </a:prstGeom>
        </p:spPr>
        <p:txBody>
          <a:bodyPr wrap="square">
            <a:spAutoFit/>
          </a:bodyPr>
          <a:lstStyle/>
          <a:p>
            <a:pPr algn="ctr"/>
            <a:r>
              <a:rPr lang="ru-RU" sz="2800" b="1" dirty="0"/>
              <a:t>Компания </a:t>
            </a:r>
            <a:r>
              <a:rPr lang="ru-RU" sz="2800" b="1" dirty="0" err="1"/>
              <a:t>Mars</a:t>
            </a:r>
            <a:r>
              <a:rPr lang="ru-RU" sz="2800" b="1" dirty="0"/>
              <a:t> </a:t>
            </a:r>
            <a:r>
              <a:rPr lang="ru-RU" sz="2400" b="1" dirty="0"/>
              <a:t>— это семейный бизнес, который был основан более 100 лет назад</a:t>
            </a:r>
            <a:endParaRPr lang="ru-RU" sz="2400" b="1" dirty="0"/>
          </a:p>
        </p:txBody>
      </p:sp>
      <p:sp>
        <p:nvSpPr>
          <p:cNvPr id="5" name="Прямоугольник 4"/>
          <p:cNvSpPr/>
          <p:nvPr/>
        </p:nvSpPr>
        <p:spPr>
          <a:xfrm>
            <a:off x="214282" y="1285860"/>
            <a:ext cx="8715436" cy="3477875"/>
          </a:xfrm>
          <a:prstGeom prst="rect">
            <a:avLst/>
          </a:prstGeom>
          <a:solidFill>
            <a:schemeClr val="accent6">
              <a:lumMod val="60000"/>
              <a:lumOff val="40000"/>
            </a:schemeClr>
          </a:solidFill>
          <a:ln>
            <a:solidFill>
              <a:srgbClr val="FF0000"/>
            </a:solidFill>
          </a:ln>
        </p:spPr>
        <p:txBody>
          <a:bodyPr wrap="square">
            <a:spAutoFit/>
          </a:bodyPr>
          <a:lstStyle/>
          <a:p>
            <a:r>
              <a:rPr lang="ru-RU" sz="2000" b="1" dirty="0"/>
              <a:t>«Каждое свое решение мы принимаем на основе Пяти Принципов.» </a:t>
            </a:r>
            <a:endParaRPr lang="ru-RU" sz="2000" b="1" dirty="0"/>
          </a:p>
          <a:p>
            <a:r>
              <a:rPr lang="ru-RU" sz="2000" b="1" dirty="0"/>
              <a:t>Это означает, что:</a:t>
            </a:r>
            <a:endParaRPr lang="ru-RU" sz="2000" b="1" dirty="0"/>
          </a:p>
          <a:p>
            <a:pPr fontAlgn="ctr">
              <a:buFont typeface="Arial" panose="020B0604020202020204" pitchFamily="34" charset="0"/>
              <a:buChar char="•"/>
            </a:pPr>
            <a:r>
              <a:rPr lang="ru-RU" sz="2000" dirty="0"/>
              <a:t>мы отвечаем за высочайшее </a:t>
            </a:r>
            <a:r>
              <a:rPr lang="ru-RU" sz="2000" b="1" dirty="0"/>
              <a:t>Качество</a:t>
            </a:r>
            <a:r>
              <a:rPr lang="ru-RU" sz="2000" dirty="0"/>
              <a:t> работы и вклад в развитие общества</a:t>
            </a:r>
            <a:endParaRPr lang="ru-RU" sz="2000" dirty="0"/>
          </a:p>
          <a:p>
            <a:pPr fontAlgn="ctr">
              <a:buFont typeface="Arial" panose="020B0604020202020204" pitchFamily="34" charset="0"/>
              <a:buChar char="•"/>
            </a:pPr>
            <a:r>
              <a:rPr lang="ru-RU" sz="2000" dirty="0"/>
              <a:t>мы берем на себя </a:t>
            </a:r>
            <a:r>
              <a:rPr lang="ru-RU" sz="2000" b="1" dirty="0"/>
              <a:t>Ответственность</a:t>
            </a:r>
            <a:r>
              <a:rPr lang="ru-RU" sz="2000" dirty="0"/>
              <a:t> (как сотрудники так и компания в целом) действовать здесь и сейчас</a:t>
            </a:r>
            <a:endParaRPr lang="ru-RU" sz="2000" dirty="0"/>
          </a:p>
          <a:p>
            <a:pPr indent="457200" fontAlgn="ctr">
              <a:buFont typeface="Arial" panose="020B0604020202020204" pitchFamily="34" charset="0"/>
              <a:buChar char="•"/>
            </a:pPr>
            <a:r>
              <a:rPr lang="ru-RU" sz="2000" dirty="0"/>
              <a:t>мы принимаем решения на основе принципа </a:t>
            </a:r>
            <a:r>
              <a:rPr lang="ru-RU" sz="2000" b="1" dirty="0" err="1"/>
              <a:t>Взаимовыгодности</a:t>
            </a:r>
            <a:r>
              <a:rPr lang="ru-RU" sz="2000" dirty="0"/>
              <a:t> для всех наших партнеров</a:t>
            </a:r>
            <a:endParaRPr lang="ru-RU" sz="2000" dirty="0"/>
          </a:p>
          <a:p>
            <a:pPr fontAlgn="ctr">
              <a:buFont typeface="Arial" panose="020B0604020202020204" pitchFamily="34" charset="0"/>
              <a:buChar char="•"/>
            </a:pPr>
            <a:r>
              <a:rPr lang="ru-RU" sz="2000" dirty="0"/>
              <a:t>мы используем силу </a:t>
            </a:r>
            <a:r>
              <a:rPr lang="ru-RU" sz="2000" b="1" dirty="0"/>
              <a:t>Эффективности</a:t>
            </a:r>
            <a:r>
              <a:rPr lang="ru-RU" sz="2000" dirty="0"/>
              <a:t>, чтобы использовать наши ресурсы </a:t>
            </a:r>
            <a:r>
              <a:rPr lang="ru-RU" sz="2000" dirty="0" err="1"/>
              <a:t>по-максимуму</a:t>
            </a:r>
            <a:endParaRPr lang="ru-RU" sz="2000" dirty="0"/>
          </a:p>
          <a:p>
            <a:pPr fontAlgn="ctr">
              <a:buFont typeface="Arial" panose="020B0604020202020204" pitchFamily="34" charset="0"/>
              <a:buChar char="•"/>
            </a:pPr>
            <a:r>
              <a:rPr lang="ru-RU" sz="2000" dirty="0"/>
              <a:t>у нас есть финансовая </a:t>
            </a:r>
            <a:r>
              <a:rPr lang="ru-RU" sz="2000" b="1" dirty="0"/>
              <a:t>Свобода</a:t>
            </a:r>
            <a:r>
              <a:rPr lang="ru-RU" sz="2000" dirty="0"/>
              <a:t>, благодаря которой мы можем принимать решения независимо от других</a:t>
            </a:r>
            <a:endParaRPr lang="ru-RU" sz="2000" dirty="0"/>
          </a:p>
        </p:txBody>
      </p:sp>
      <p:sp>
        <p:nvSpPr>
          <p:cNvPr id="9" name="Прямоугольник 8"/>
          <p:cNvSpPr/>
          <p:nvPr/>
        </p:nvSpPr>
        <p:spPr>
          <a:xfrm>
            <a:off x="2534679" y="4935199"/>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323528" y="6110607"/>
            <a:ext cx="9143999" cy="369332"/>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Анна Рябко, 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anna.ryabko@effem.com</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928670"/>
            <a:ext cx="9144000" cy="3654428"/>
          </a:xfrm>
        </p:spPr>
        <p:txBody>
          <a:bodyPr>
            <a:normAutofit/>
          </a:bodyPr>
          <a:lstStyle/>
          <a:p>
            <a:pPr marL="1371600" indent="-1371600">
              <a:buFont typeface="+mj-lt"/>
              <a:buAutoNum type="romanUcPeriod" startAt="3"/>
            </a:pPr>
            <a:r>
              <a:rPr lang="ru-RU" sz="6000" b="1" kern="1200" baseline="0" dirty="0">
                <a:solidFill>
                  <a:srgbClr val="FF0000"/>
                </a:solidFill>
                <a:latin typeface="Arial" panose="020B0604020202020204"/>
                <a:ea typeface="+mj-ea"/>
                <a:cs typeface="Arial" panose="020B0604020202020204"/>
              </a:rPr>
              <a:t>Научно-исследовательские институты</a:t>
            </a:r>
            <a:endParaRPr lang="ru-RU" sz="6000" b="1" kern="1200" dirty="0">
              <a:solidFill>
                <a:srgbClr val="FF0000"/>
              </a:solidFill>
              <a:latin typeface="Arial" panose="020B0604020202020204"/>
              <a:ea typeface="+mj-ea"/>
              <a:cs typeface="Arial" panose="020B0604020202020204"/>
            </a:endParaRP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2214554"/>
            <a:ext cx="8858312" cy="2031325"/>
          </a:xfrm>
          <a:prstGeom prst="rect">
            <a:avLst/>
          </a:prstGeom>
          <a:solidFill>
            <a:schemeClr val="accent6">
              <a:lumMod val="60000"/>
              <a:lumOff val="40000"/>
            </a:schemeClr>
          </a:solidFill>
          <a:ln>
            <a:solidFill>
              <a:srgbClr val="FF0000"/>
            </a:solidFill>
          </a:ln>
        </p:spPr>
        <p:txBody>
          <a:bodyPr wrap="square">
            <a:spAutoFit/>
          </a:bodyPr>
          <a:lstStyle/>
          <a:p>
            <a:pPr indent="457200" algn="just"/>
            <a:r>
              <a:rPr lang="ru-RU" dirty="0">
                <a:latin typeface="Arial" panose="020B0604020202020204" pitchFamily="34" charset="0"/>
                <a:cs typeface="Arial" panose="020B0604020202020204" pitchFamily="34" charset="0"/>
              </a:rPr>
              <a:t>ФИЦ ПНЦБИ РАН представляет в настоящее время одно из крупнейших научных учреждений страны, ведущее исследования в области физико-химической биологии. Учеными Центра выполняется широкий спектр фундаментальных исследований мирового уровня в области молекулярной и клеточной биологии, микробиологии, биотехнологии, генной и клеточной инженерии, фотобиологии, биофизики, почвоведения, экологии и в других областях.</a:t>
            </a:r>
            <a:endParaRPr lang="ru-RU" dirty="0">
              <a:latin typeface="Arial" panose="020B0604020202020204" pitchFamily="34" charset="0"/>
              <a:cs typeface="Arial" panose="020B0604020202020204" pitchFamily="34" charset="0"/>
            </a:endParaRPr>
          </a:p>
        </p:txBody>
      </p:sp>
      <p:sp>
        <p:nvSpPr>
          <p:cNvPr id="4" name="Прямоугольник 3"/>
          <p:cNvSpPr/>
          <p:nvPr/>
        </p:nvSpPr>
        <p:spPr>
          <a:xfrm>
            <a:off x="142844" y="4317293"/>
            <a:ext cx="8858312" cy="1384995"/>
          </a:xfrm>
          <a:prstGeom prst="rect">
            <a:avLst/>
          </a:prstGeom>
        </p:spPr>
        <p:txBody>
          <a:bodyPr wrap="square">
            <a:spAutoFit/>
          </a:bodyPr>
          <a:lstStyle/>
          <a:p>
            <a:pPr algn="ctr"/>
            <a:r>
              <a:rPr lang="ru-RU" sz="1400" b="1" dirty="0"/>
              <a:t>В его состав входят:</a:t>
            </a:r>
            <a:endParaRPr lang="ru-RU" sz="1400" b="1" dirty="0"/>
          </a:p>
          <a:p>
            <a:pPr>
              <a:buFont typeface="Arial" panose="020B0604020202020204" pitchFamily="34" charset="0"/>
              <a:buChar char="•"/>
            </a:pPr>
            <a:r>
              <a:rPr lang="ru-RU" sz="1400" dirty="0"/>
              <a:t>Институт биохимии и физиологии микроорганизмов им. Г.К. Скрябина (ИБФМ РАН)</a:t>
            </a:r>
            <a:endParaRPr lang="ru-RU" sz="1400" dirty="0"/>
          </a:p>
          <a:p>
            <a:pPr>
              <a:buFont typeface="Arial" panose="020B0604020202020204" pitchFamily="34" charset="0"/>
              <a:buChar char="•"/>
            </a:pPr>
            <a:r>
              <a:rPr lang="ru-RU" sz="1400" dirty="0"/>
              <a:t>Институт биофизики клетки (ИБК РАН)</a:t>
            </a:r>
            <a:endParaRPr lang="ru-RU" sz="1400" dirty="0"/>
          </a:p>
          <a:p>
            <a:pPr>
              <a:buFont typeface="Arial" panose="020B0604020202020204" pitchFamily="34" charset="0"/>
              <a:buChar char="•"/>
            </a:pPr>
            <a:r>
              <a:rPr lang="ru-RU" sz="1400" dirty="0"/>
              <a:t>Институт фундаментальных проблем биологии (ИФПБ РАН)</a:t>
            </a:r>
            <a:endParaRPr lang="ru-RU" sz="1400" dirty="0"/>
          </a:p>
          <a:p>
            <a:pPr>
              <a:buFont typeface="Arial" panose="020B0604020202020204" pitchFamily="34" charset="0"/>
              <a:buChar char="•"/>
            </a:pPr>
            <a:r>
              <a:rPr lang="ru-RU" sz="1400" dirty="0"/>
              <a:t>Институт физико-химических и биологических проблем почвоведения (ИФХИБПП РАН)</a:t>
            </a:r>
            <a:endParaRPr lang="ru-RU" sz="1400" dirty="0"/>
          </a:p>
          <a:p>
            <a:pPr>
              <a:buFont typeface="Arial" panose="020B0604020202020204" pitchFamily="34" charset="0"/>
              <a:buChar char="•"/>
            </a:pPr>
            <a:r>
              <a:rPr lang="ru-RU" sz="1400" dirty="0"/>
              <a:t>Институт биологического приборостроения с опытным производством (ИБП РАН)</a:t>
            </a:r>
            <a:endParaRPr lang="ru-RU" sz="1400" dirty="0"/>
          </a:p>
        </p:txBody>
      </p:sp>
      <p:sp>
        <p:nvSpPr>
          <p:cNvPr id="6" name="Прямоугольник 5"/>
          <p:cNvSpPr/>
          <p:nvPr/>
        </p:nvSpPr>
        <p:spPr>
          <a:xfrm>
            <a:off x="2534679" y="5675339"/>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pic>
        <p:nvPicPr>
          <p:cNvPr id="15362" name="Picture 2" descr="C:\Users\Наша дорогая Оля!\Documents\Пушкинский.jpg"/>
          <p:cNvPicPr>
            <a:picLocks noChangeAspect="1" noChangeArrowheads="1"/>
          </p:cNvPicPr>
          <p:nvPr/>
        </p:nvPicPr>
        <p:blipFill>
          <a:blip r:embed="rId1" cstate="print"/>
          <a:srcRect/>
          <a:stretch>
            <a:fillRect/>
          </a:stretch>
        </p:blipFill>
        <p:spPr bwMode="auto">
          <a:xfrm>
            <a:off x="142844" y="0"/>
            <a:ext cx="8858312" cy="2143140"/>
          </a:xfrm>
          <a:prstGeom prst="rect">
            <a:avLst/>
          </a:prstGeom>
          <a:noFill/>
        </p:spPr>
      </p:pic>
      <p:pic>
        <p:nvPicPr>
          <p:cNvPr id="15363" name="Picture 3" descr="C:\Users\Наша дорогая Оля!\Downloads\logo.png"/>
          <p:cNvPicPr>
            <a:picLocks noChangeAspect="1" noChangeArrowheads="1"/>
          </p:cNvPicPr>
          <p:nvPr/>
        </p:nvPicPr>
        <p:blipFill>
          <a:blip r:embed="rId2" cstate="print"/>
          <a:srcRect/>
          <a:stretch>
            <a:fillRect/>
          </a:stretch>
        </p:blipFill>
        <p:spPr bwMode="auto">
          <a:xfrm>
            <a:off x="142844" y="428604"/>
            <a:ext cx="1785918" cy="546795"/>
          </a:xfrm>
          <a:prstGeom prst="rect">
            <a:avLst/>
          </a:prstGeom>
          <a:noFill/>
        </p:spPr>
      </p:pic>
      <p:sp>
        <p:nvSpPr>
          <p:cNvPr id="7" name="Прямоугольник 6"/>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a:t>
            </a:r>
            <a:r>
              <a:rPr lang="ru-RU" b="1" dirty="0" err="1">
                <a:solidFill>
                  <a:schemeClr val="tx2"/>
                </a:solidFill>
                <a:latin typeface="Arial" panose="020B0604020202020204" pitchFamily="34" charset="0"/>
                <a:cs typeface="Arial" panose="020B0604020202020204" pitchFamily="34" charset="0"/>
              </a:rPr>
              <a:t>Рубашко</a:t>
            </a:r>
            <a:r>
              <a:rPr lang="ru-RU" b="1" dirty="0">
                <a:solidFill>
                  <a:schemeClr val="tx2"/>
                </a:solidFill>
                <a:latin typeface="Arial" panose="020B0604020202020204" pitchFamily="34" charset="0"/>
                <a:cs typeface="Arial" panose="020B0604020202020204" pitchFamily="34" charset="0"/>
              </a:rPr>
              <a:t> Галина Евгеньевна,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galina.rubashko@yandex.ru.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Наша дорогая Оля!\Downloads\logo (2).png"/>
          <p:cNvPicPr>
            <a:picLocks noChangeAspect="1" noChangeArrowheads="1"/>
          </p:cNvPicPr>
          <p:nvPr/>
        </p:nvPicPr>
        <p:blipFill>
          <a:blip r:embed="rId1" cstate="print"/>
          <a:srcRect/>
          <a:stretch>
            <a:fillRect/>
          </a:stretch>
        </p:blipFill>
        <p:spPr bwMode="auto">
          <a:xfrm>
            <a:off x="214282" y="285728"/>
            <a:ext cx="1781175" cy="685800"/>
          </a:xfrm>
          <a:prstGeom prst="rect">
            <a:avLst/>
          </a:prstGeom>
          <a:noFill/>
        </p:spPr>
      </p:pic>
      <p:sp>
        <p:nvSpPr>
          <p:cNvPr id="3" name="Прямоугольник 2"/>
          <p:cNvSpPr/>
          <p:nvPr/>
        </p:nvSpPr>
        <p:spPr>
          <a:xfrm>
            <a:off x="428596" y="1142984"/>
            <a:ext cx="8572560" cy="4093428"/>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sz="2000" dirty="0">
                <a:latin typeface="Arial" panose="020B0604020202020204" pitchFamily="34" charset="0"/>
                <a:cs typeface="Arial" panose="020B0604020202020204" pitchFamily="34" charset="0"/>
              </a:rPr>
              <a:t>Институт водных проблем РАН – ведущий научный коллектив нашей страны в области исследований вод суши. Направления его научной деятельности охватывают практически весь спектр актуальных проблем, связанных с изучением ресурсов, режима и качества вод суши; прогнозированием их изменений под влиянием природных и антропогенных факторов. В работе успешно сочетаются современные теоретические, вычислительные и экспериментальные методы и технологии, что позволяет проводить фундаментальные исследования на высоком уровне и решать прикладные задачи. Результаты исследований имеют высокий международный рейтинг, признаны зарубежными и отечественными учеными и специалистами, способствуют развитию новых научных направлений, методов и технологий.</a:t>
            </a:r>
            <a:endParaRPr lang="ru-RU" sz="2000" dirty="0">
              <a:latin typeface="Arial" panose="020B0604020202020204" pitchFamily="34" charset="0"/>
              <a:cs typeface="Arial" panose="020B0604020202020204" pitchFamily="34" charset="0"/>
            </a:endParaRPr>
          </a:p>
        </p:txBody>
      </p:sp>
      <p:sp>
        <p:nvSpPr>
          <p:cNvPr id="4" name="Прямоугольник 3"/>
          <p:cNvSpPr/>
          <p:nvPr/>
        </p:nvSpPr>
        <p:spPr>
          <a:xfrm>
            <a:off x="2051720" y="0"/>
            <a:ext cx="6676794" cy="1200329"/>
          </a:xfrm>
          <a:prstGeom prst="rect">
            <a:avLst/>
          </a:prstGeom>
        </p:spPr>
        <p:txBody>
          <a:bodyPr wrap="square">
            <a:spAutoFit/>
          </a:bodyPr>
          <a:lstStyle/>
          <a:p>
            <a:pPr algn="ctr"/>
            <a:r>
              <a:rPr lang="ru-RU" sz="3600" b="1" dirty="0">
                <a:latin typeface="Arial" panose="020B0604020202020204" pitchFamily="34" charset="0"/>
                <a:cs typeface="Arial" panose="020B0604020202020204" pitchFamily="34" charset="0"/>
              </a:rPr>
              <a:t>Институт водных проблем Российской академии наук</a:t>
            </a:r>
            <a:r>
              <a:rPr lang="ru-RU" sz="3600" dirty="0">
                <a:latin typeface="Arial" panose="020B0604020202020204" pitchFamily="34" charset="0"/>
                <a:cs typeface="Arial" panose="020B0604020202020204" pitchFamily="34" charset="0"/>
              </a:rPr>
              <a:t> </a:t>
            </a:r>
            <a:endParaRPr lang="ru-RU" sz="3600" dirty="0">
              <a:latin typeface="Arial" panose="020B0604020202020204" pitchFamily="34" charset="0"/>
              <a:cs typeface="Arial" panose="020B0604020202020204" pitchFamily="34" charset="0"/>
            </a:endParaRPr>
          </a:p>
        </p:txBody>
      </p:sp>
      <p:sp>
        <p:nvSpPr>
          <p:cNvPr id="6" name="TextBox 5"/>
          <p:cNvSpPr txBox="1"/>
          <p:nvPr/>
        </p:nvSpPr>
        <p:spPr>
          <a:xfrm>
            <a:off x="683568" y="5589240"/>
            <a:ext cx="7832593" cy="461665"/>
          </a:xfrm>
          <a:prstGeom prst="rect">
            <a:avLst/>
          </a:prstGeom>
          <a:noFill/>
        </p:spPr>
        <p:txBody>
          <a:bodyPr wrap="none" rtlCol="0">
            <a:spAutoFit/>
          </a:bodyPr>
          <a:lstStyle/>
          <a:p>
            <a:r>
              <a:rPr lang="ru-RU" sz="2400" b="1" dirty="0">
                <a:solidFill>
                  <a:srgbClr val="FF0000"/>
                </a:solidFill>
                <a:latin typeface="Arial" panose="020B0604020202020204" pitchFamily="34" charset="0"/>
                <a:cs typeface="Arial" panose="020B0604020202020204" pitchFamily="34" charset="0"/>
              </a:rPr>
              <a:t>Готовы подписать соглашение о сотрудничестве!</a:t>
            </a:r>
            <a:endParaRPr lang="ru-RU" sz="2400"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0" y="6095956"/>
            <a:ext cx="9144001" cy="615553"/>
          </a:xfrm>
          <a:prstGeom prst="rect">
            <a:avLst/>
          </a:prstGeom>
        </p:spPr>
        <p:txBody>
          <a:bodyPr wrap="square">
            <a:spAutoFit/>
          </a:bodyPr>
          <a:lstStyle/>
          <a:p>
            <a:r>
              <a:rPr lang="ru-RU" sz="1700" b="1" dirty="0">
                <a:solidFill>
                  <a:schemeClr val="tx2"/>
                </a:solidFill>
                <a:latin typeface="Arial" panose="020B0604020202020204" pitchFamily="34" charset="0"/>
                <a:cs typeface="Arial" panose="020B0604020202020204" pitchFamily="34" charset="0"/>
              </a:rPr>
              <a:t>Контактное лицо: Киселева Ольга Леонидовна,</a:t>
            </a:r>
            <a:r>
              <a:rPr lang="en-US" sz="1700" b="1" dirty="0">
                <a:solidFill>
                  <a:schemeClr val="tx2"/>
                </a:solidFill>
                <a:latin typeface="Arial" panose="020B0604020202020204" pitchFamily="34" charset="0"/>
                <a:cs typeface="Arial" panose="020B0604020202020204" pitchFamily="34" charset="0"/>
              </a:rPr>
              <a:t> </a:t>
            </a:r>
            <a:r>
              <a:rPr lang="ru-RU" sz="1700" b="1" dirty="0">
                <a:solidFill>
                  <a:schemeClr val="tx2"/>
                </a:solidFill>
                <a:latin typeface="Arial" panose="020B0604020202020204" pitchFamily="34" charset="0"/>
                <a:cs typeface="Arial" panose="020B0604020202020204" pitchFamily="34" charset="0"/>
              </a:rPr>
              <a:t>помощник директора ИВП РАН </a:t>
            </a:r>
            <a:endParaRPr lang="ru-RU" sz="1700" b="1" dirty="0">
              <a:solidFill>
                <a:schemeClr val="tx2"/>
              </a:solidFill>
              <a:latin typeface="Arial" panose="020B0604020202020204" pitchFamily="34" charset="0"/>
              <a:cs typeface="Arial" panose="020B0604020202020204" pitchFamily="34" charset="0"/>
            </a:endParaRPr>
          </a:p>
          <a:p>
            <a:r>
              <a:rPr lang="ru-RU" sz="1700" b="1" dirty="0">
                <a:solidFill>
                  <a:schemeClr val="tx2"/>
                </a:solidFill>
                <a:latin typeface="Arial" panose="020B0604020202020204" pitchFamily="34" charset="0"/>
                <a:cs typeface="Arial" panose="020B0604020202020204" pitchFamily="34" charset="0"/>
              </a:rPr>
              <a:t>E-</a:t>
            </a:r>
            <a:r>
              <a:rPr lang="ru-RU" sz="1700" b="1" dirty="0" err="1">
                <a:solidFill>
                  <a:schemeClr val="tx2"/>
                </a:solidFill>
                <a:latin typeface="Arial" panose="020B0604020202020204" pitchFamily="34" charset="0"/>
                <a:cs typeface="Arial" panose="020B0604020202020204" pitchFamily="34" charset="0"/>
              </a:rPr>
              <a:t>mail</a:t>
            </a:r>
            <a:r>
              <a:rPr lang="ru-RU" sz="1700" b="1" dirty="0">
                <a:solidFill>
                  <a:schemeClr val="tx2"/>
                </a:solidFill>
                <a:latin typeface="Arial" panose="020B0604020202020204" pitchFamily="34" charset="0"/>
                <a:cs typeface="Arial" panose="020B0604020202020204" pitchFamily="34" charset="0"/>
              </a:rPr>
              <a:t>: </a:t>
            </a:r>
            <a:r>
              <a:rPr lang="en-US" sz="1700" b="1" dirty="0">
                <a:solidFill>
                  <a:schemeClr val="tx2"/>
                </a:solidFill>
                <a:latin typeface="Arial" panose="020B0604020202020204" pitchFamily="34" charset="0"/>
                <a:cs typeface="Arial" panose="020B0604020202020204" pitchFamily="34" charset="0"/>
              </a:rPr>
              <a:t>iwpran@iwp.ru.</a:t>
            </a:r>
            <a:endParaRPr lang="ru-RU" sz="1700"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332656"/>
            <a:ext cx="6480720" cy="1200329"/>
          </a:xfrm>
          <a:prstGeom prst="rect">
            <a:avLst/>
          </a:prstGeom>
        </p:spPr>
        <p:txBody>
          <a:bodyPr wrap="square">
            <a:spAutoFit/>
          </a:bodyPr>
          <a:lstStyle/>
          <a:p>
            <a:pPr algn="ctr"/>
            <a:r>
              <a:rPr lang="ru-RU" sz="2400" b="1" dirty="0"/>
              <a:t>ФГБУН Институт геологии рудных месторождений, петрографии, минералогии и геохимии Российской академии наук</a:t>
            </a:r>
            <a:endParaRPr lang="ru-RU" sz="2400" b="1" dirty="0"/>
          </a:p>
        </p:txBody>
      </p:sp>
      <p:pic>
        <p:nvPicPr>
          <p:cNvPr id="2050" name="Picture 2" descr="C:\Users\OLGA\Pictures\logo1.gif"/>
          <p:cNvPicPr>
            <a:picLocks noChangeAspect="1" noChangeArrowheads="1"/>
          </p:cNvPicPr>
          <p:nvPr/>
        </p:nvPicPr>
        <p:blipFill>
          <a:blip r:embed="rId1" cstate="print"/>
          <a:srcRect/>
          <a:stretch>
            <a:fillRect/>
          </a:stretch>
        </p:blipFill>
        <p:spPr bwMode="auto">
          <a:xfrm>
            <a:off x="179512" y="188640"/>
            <a:ext cx="1869306" cy="1268760"/>
          </a:xfrm>
          <a:prstGeom prst="rect">
            <a:avLst/>
          </a:prstGeom>
          <a:noFill/>
        </p:spPr>
      </p:pic>
      <p:sp>
        <p:nvSpPr>
          <p:cNvPr id="7" name="Прямоугольник 6"/>
          <p:cNvSpPr/>
          <p:nvPr/>
        </p:nvSpPr>
        <p:spPr>
          <a:xfrm>
            <a:off x="467544" y="1484784"/>
            <a:ext cx="8352928" cy="1015663"/>
          </a:xfrm>
          <a:prstGeom prst="rect">
            <a:avLst/>
          </a:prstGeom>
          <a:solidFill>
            <a:schemeClr val="accent6">
              <a:lumMod val="60000"/>
              <a:lumOff val="40000"/>
            </a:schemeClr>
          </a:solidFill>
          <a:ln>
            <a:solidFill>
              <a:srgbClr val="FF0000"/>
            </a:solidFill>
          </a:ln>
        </p:spPr>
        <p:txBody>
          <a:bodyPr wrap="square">
            <a:spAutoFit/>
          </a:bodyPr>
          <a:lstStyle/>
          <a:p>
            <a:pPr indent="457200" algn="just"/>
            <a:r>
              <a:rPr lang="ru-RU" sz="2000" dirty="0">
                <a:latin typeface="Arial" panose="020B0604020202020204" pitchFamily="34" charset="0"/>
                <a:cs typeface="Arial" panose="020B0604020202020204" pitchFamily="34" charset="0"/>
              </a:rPr>
              <a:t>Основной целью Института является выполнение фундаментальных научных исследований в области наук о Земле. Основными направлениями деятельности Института являются:</a:t>
            </a:r>
            <a:endParaRPr lang="ru-RU" sz="2000" dirty="0">
              <a:latin typeface="Arial" panose="020B0604020202020204" pitchFamily="34" charset="0"/>
              <a:cs typeface="Arial" panose="020B0604020202020204" pitchFamily="34" charset="0"/>
            </a:endParaRPr>
          </a:p>
        </p:txBody>
      </p:sp>
      <p:sp>
        <p:nvSpPr>
          <p:cNvPr id="9" name="Прямоугольник 8"/>
          <p:cNvSpPr/>
          <p:nvPr/>
        </p:nvSpPr>
        <p:spPr>
          <a:xfrm>
            <a:off x="5004048" y="2708920"/>
            <a:ext cx="3888432" cy="3046988"/>
          </a:xfrm>
          <a:prstGeom prst="rect">
            <a:avLst/>
          </a:prstGeom>
        </p:spPr>
        <p:txBody>
          <a:bodyPr wrap="square">
            <a:spAutoFit/>
          </a:bodyPr>
          <a:lstStyle/>
          <a:p>
            <a:pPr algn="just">
              <a:buFont typeface="Arial" panose="020B0604020202020204" pitchFamily="34" charset="0"/>
              <a:buChar char="•"/>
            </a:pPr>
            <a:r>
              <a:rPr lang="ru-RU" sz="1600" dirty="0">
                <a:latin typeface="Arial" panose="020B0604020202020204" pitchFamily="34" charset="0"/>
                <a:cs typeface="Arial" panose="020B0604020202020204" pitchFamily="34" charset="0"/>
              </a:rPr>
              <a:t>	Институт имеет прочные научные контакты с научными учреждениями Российской Академии наук, ведущими учреждениями высшей школы страны, отраслевыми учреждениями Минатома, Министерства природных ресурсов и других ведомств, а также зарубежными научными организациями США, Франции, Германии, Англии, Австрии, Китая и целого ряда других стран.</a:t>
            </a:r>
            <a:endParaRPr lang="ru-RU" sz="1600" dirty="0">
              <a:latin typeface="Arial" panose="020B0604020202020204" pitchFamily="34" charset="0"/>
              <a:cs typeface="Arial" panose="020B0604020202020204" pitchFamily="34" charset="0"/>
            </a:endParaRPr>
          </a:p>
        </p:txBody>
      </p:sp>
      <p:sp>
        <p:nvSpPr>
          <p:cNvPr id="10" name="Прямоугольник 9"/>
          <p:cNvSpPr/>
          <p:nvPr/>
        </p:nvSpPr>
        <p:spPr>
          <a:xfrm>
            <a:off x="251520" y="5733548"/>
            <a:ext cx="8568952" cy="461665"/>
          </a:xfrm>
          <a:prstGeom prst="rect">
            <a:avLst/>
          </a:prstGeom>
        </p:spPr>
        <p:txBody>
          <a:bodyPr wrap="square">
            <a:spAutoFit/>
          </a:bodyPr>
          <a:lstStyle/>
          <a:p>
            <a:pPr algn="ctr"/>
            <a:r>
              <a:rPr lang="ru-RU" sz="2400" b="1" dirty="0">
                <a:solidFill>
                  <a:srgbClr val="FF0000"/>
                </a:solidFill>
              </a:rPr>
              <a:t>Готовы сотрудничать по направлению - радиоэкология</a:t>
            </a:r>
            <a:endParaRPr lang="ru-RU" sz="2400" b="1" dirty="0">
              <a:solidFill>
                <a:srgbClr val="FF0000"/>
              </a:solidFill>
            </a:endParaRPr>
          </a:p>
        </p:txBody>
      </p:sp>
      <p:sp>
        <p:nvSpPr>
          <p:cNvPr id="14" name="Прямоугольник 13"/>
          <p:cNvSpPr/>
          <p:nvPr/>
        </p:nvSpPr>
        <p:spPr>
          <a:xfrm>
            <a:off x="467544" y="2420888"/>
            <a:ext cx="4392488" cy="3139321"/>
          </a:xfrm>
          <a:prstGeom prst="rect">
            <a:avLst/>
          </a:prstGeom>
        </p:spPr>
        <p:txBody>
          <a:bodyPr wrap="square">
            <a:spAutoFit/>
          </a:bodyPr>
          <a:lstStyle/>
          <a:p>
            <a:pPr lvl="0" fontAlgn="base">
              <a:spcBef>
                <a:spcPct val="0"/>
              </a:spcBef>
              <a:spcAft>
                <a:spcPct val="0"/>
              </a:spcAft>
              <a:buFontTx/>
              <a:buChar char="•"/>
            </a:pPr>
            <a:r>
              <a:rPr lang="ru-RU" dirty="0">
                <a:solidFill>
                  <a:srgbClr val="0654A5"/>
                </a:solidFill>
                <a:latin typeface="Arial" panose="020B0604020202020204" pitchFamily="34" charset="0"/>
                <a:cs typeface="Arial" panose="020B0604020202020204" pitchFamily="34" charset="0"/>
              </a:rPr>
              <a:t>геология рудных месторождений, металлогения</a:t>
            </a:r>
            <a:r>
              <a:rPr lang="ru-RU" dirty="0">
                <a:solidFill>
                  <a:srgbClr val="000000"/>
                </a:solidFill>
                <a:latin typeface="Arial" panose="020B0604020202020204" pitchFamily="34" charset="0"/>
                <a:cs typeface="Arial" panose="020B0604020202020204" pitchFamily="34" charset="0"/>
              </a:rPr>
              <a:t>;</a:t>
            </a:r>
            <a:endParaRPr lang="ru-RU"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ru-RU" dirty="0">
                <a:solidFill>
                  <a:srgbClr val="0654A5"/>
                </a:solidFill>
                <a:latin typeface="Arial" panose="020B0604020202020204" pitchFamily="34" charset="0"/>
                <a:cs typeface="Arial" panose="020B0604020202020204" pitchFamily="34" charset="0"/>
              </a:rPr>
              <a:t>петрология</a:t>
            </a:r>
            <a:r>
              <a:rPr lang="ru-RU" dirty="0">
                <a:solidFill>
                  <a:srgbClr val="000000"/>
                </a:solidFill>
                <a:latin typeface="Arial" panose="020B0604020202020204" pitchFamily="34" charset="0"/>
                <a:cs typeface="Arial" panose="020B0604020202020204" pitchFamily="34" charset="0"/>
              </a:rPr>
              <a:t>;</a:t>
            </a:r>
            <a:endParaRPr lang="ru-RU"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ru-RU" dirty="0">
                <a:solidFill>
                  <a:srgbClr val="0654A5"/>
                </a:solidFill>
                <a:latin typeface="Arial" panose="020B0604020202020204" pitchFamily="34" charset="0"/>
                <a:cs typeface="Arial" panose="020B0604020202020204" pitchFamily="34" charset="0"/>
              </a:rPr>
              <a:t>минералогия и кристаллохимия</a:t>
            </a:r>
            <a:r>
              <a:rPr lang="ru-RU" dirty="0">
                <a:solidFill>
                  <a:srgbClr val="000000"/>
                </a:solidFill>
                <a:latin typeface="Arial" panose="020B0604020202020204" pitchFamily="34" charset="0"/>
                <a:cs typeface="Arial" panose="020B0604020202020204" pitchFamily="34" charset="0"/>
              </a:rPr>
              <a:t>;</a:t>
            </a:r>
            <a:endParaRPr lang="ru-RU"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ru-RU" dirty="0">
                <a:solidFill>
                  <a:srgbClr val="0654A5"/>
                </a:solidFill>
                <a:latin typeface="Arial" panose="020B0604020202020204" pitchFamily="34" charset="0"/>
                <a:cs typeface="Arial" panose="020B0604020202020204" pitchFamily="34" charset="0"/>
              </a:rPr>
              <a:t>геохимия</a:t>
            </a:r>
            <a:r>
              <a:rPr lang="ru-RU" dirty="0">
                <a:solidFill>
                  <a:srgbClr val="000000"/>
                </a:solidFill>
                <a:latin typeface="Arial" panose="020B0604020202020204" pitchFamily="34" charset="0"/>
                <a:cs typeface="Arial" panose="020B0604020202020204" pitchFamily="34" charset="0"/>
              </a:rPr>
              <a:t>;</a:t>
            </a:r>
            <a:endParaRPr lang="ru-RU"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ru-RU" dirty="0">
                <a:solidFill>
                  <a:srgbClr val="0654A5"/>
                </a:solidFill>
                <a:latin typeface="Arial" panose="020B0604020202020204" pitchFamily="34" charset="0"/>
                <a:cs typeface="Arial" panose="020B0604020202020204" pitchFamily="34" charset="0"/>
              </a:rPr>
              <a:t>изотопная геохимия и геохронология</a:t>
            </a:r>
            <a:r>
              <a:rPr lang="ru-RU" dirty="0">
                <a:solidFill>
                  <a:srgbClr val="000000"/>
                </a:solidFill>
                <a:latin typeface="Arial" panose="020B0604020202020204" pitchFamily="34" charset="0"/>
                <a:cs typeface="Arial" panose="020B0604020202020204" pitchFamily="34" charset="0"/>
              </a:rPr>
              <a:t>;</a:t>
            </a:r>
            <a:endParaRPr lang="ru-RU"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ru-RU" dirty="0">
                <a:solidFill>
                  <a:srgbClr val="0654A5"/>
                </a:solidFill>
                <a:latin typeface="Arial" panose="020B0604020202020204" pitchFamily="34" charset="0"/>
                <a:cs typeface="Arial" panose="020B0604020202020204" pitchFamily="34" charset="0"/>
              </a:rPr>
              <a:t>радиогеология и </a:t>
            </a:r>
            <a:r>
              <a:rPr lang="ru-RU" dirty="0" err="1">
                <a:solidFill>
                  <a:srgbClr val="0654A5"/>
                </a:solidFill>
                <a:latin typeface="Arial" panose="020B0604020202020204" pitchFamily="34" charset="0"/>
                <a:cs typeface="Arial" panose="020B0604020202020204" pitchFamily="34" charset="0"/>
              </a:rPr>
              <a:t>радиогеоэкология</a:t>
            </a:r>
            <a:r>
              <a:rPr lang="ru-RU" dirty="0">
                <a:solidFill>
                  <a:srgbClr val="000000"/>
                </a:solidFill>
                <a:latin typeface="Arial" panose="020B0604020202020204" pitchFamily="34" charset="0"/>
                <a:cs typeface="Arial" panose="020B0604020202020204" pitchFamily="34" charset="0"/>
              </a:rPr>
              <a:t>;</a:t>
            </a:r>
            <a:endParaRPr lang="ru-RU"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ru-RU" dirty="0" err="1">
                <a:solidFill>
                  <a:srgbClr val="0654A5"/>
                </a:solidFill>
                <a:latin typeface="Arial" panose="020B0604020202020204" pitchFamily="34" charset="0"/>
                <a:cs typeface="Arial" panose="020B0604020202020204" pitchFamily="34" charset="0"/>
              </a:rPr>
              <a:t>геоинформатика</a:t>
            </a:r>
            <a:r>
              <a:rPr lang="ru-RU" dirty="0">
                <a:solidFill>
                  <a:srgbClr val="000000"/>
                </a:solidFill>
                <a:latin typeface="Arial" panose="020B0604020202020204" pitchFamily="34" charset="0"/>
                <a:cs typeface="Arial" panose="020B0604020202020204" pitchFamily="34" charset="0"/>
              </a:rPr>
              <a:t>;</a:t>
            </a:r>
            <a:endParaRPr lang="ru-RU"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ru-RU" dirty="0">
                <a:solidFill>
                  <a:srgbClr val="0070C0"/>
                </a:solidFill>
                <a:latin typeface="Arial" panose="020B0604020202020204" pitchFamily="34" charset="0"/>
                <a:cs typeface="Arial" panose="020B0604020202020204" pitchFamily="34" charset="0"/>
              </a:rPr>
              <a:t>вулканизм и природные катастрофы;</a:t>
            </a:r>
            <a:endParaRPr lang="ru-RU" dirty="0">
              <a:solidFill>
                <a:srgbClr val="0070C0"/>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ru-RU" dirty="0" err="1">
                <a:solidFill>
                  <a:srgbClr val="0070C0"/>
                </a:solidFill>
                <a:latin typeface="Arial" panose="020B0604020202020204" pitchFamily="34" charset="0"/>
                <a:cs typeface="Arial" panose="020B0604020202020204" pitchFamily="34" charset="0"/>
              </a:rPr>
              <a:t>магматизм</a:t>
            </a:r>
            <a:r>
              <a:rPr lang="ru-RU" dirty="0">
                <a:solidFill>
                  <a:srgbClr val="0070C0"/>
                </a:solidFill>
                <a:latin typeface="Arial" panose="020B0604020202020204" pitchFamily="34" charset="0"/>
                <a:cs typeface="Arial" panose="020B0604020202020204" pitchFamily="34" charset="0"/>
              </a:rPr>
              <a:t> и </a:t>
            </a:r>
            <a:r>
              <a:rPr lang="ru-RU" dirty="0" err="1">
                <a:solidFill>
                  <a:srgbClr val="0070C0"/>
                </a:solidFill>
                <a:latin typeface="Arial" panose="020B0604020202020204" pitchFamily="34" charset="0"/>
                <a:cs typeface="Arial" panose="020B0604020202020204" pitchFamily="34" charset="0"/>
              </a:rPr>
              <a:t>минерагенез</a:t>
            </a:r>
            <a:r>
              <a:rPr lang="ru-RU" dirty="0">
                <a:solidFill>
                  <a:srgbClr val="0070C0"/>
                </a:solidFill>
                <a:latin typeface="Arial" panose="020B0604020202020204" pitchFamily="34" charset="0"/>
                <a:cs typeface="Arial" panose="020B0604020202020204" pitchFamily="34" charset="0"/>
              </a:rPr>
              <a:t> дна Мирового океан и Арктической зоны. </a:t>
            </a:r>
            <a:endParaRPr lang="ru-RU" sz="4400" dirty="0">
              <a:solidFill>
                <a:srgbClr val="0070C0"/>
              </a:solidFill>
              <a:latin typeface="Arial" panose="020B0604020202020204" pitchFamily="34" charset="0"/>
              <a:cs typeface="Arial" panose="020B0604020202020204" pitchFamily="34" charset="0"/>
            </a:endParaRPr>
          </a:p>
        </p:txBody>
      </p:sp>
      <p:sp>
        <p:nvSpPr>
          <p:cNvPr id="8" name="Прямоугольник 7"/>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Ольга Иванова,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referent@igem.ru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Наша дорогая Оля!\Downloads\GEOKHI_LOGO.gif"/>
          <p:cNvPicPr>
            <a:picLocks noChangeAspect="1" noChangeArrowheads="1"/>
          </p:cNvPicPr>
          <p:nvPr/>
        </p:nvPicPr>
        <p:blipFill>
          <a:blip r:embed="rId1"/>
          <a:srcRect/>
          <a:stretch>
            <a:fillRect/>
          </a:stretch>
        </p:blipFill>
        <p:spPr bwMode="auto">
          <a:xfrm>
            <a:off x="285720" y="357166"/>
            <a:ext cx="1009685" cy="928694"/>
          </a:xfrm>
          <a:prstGeom prst="rect">
            <a:avLst/>
          </a:prstGeom>
          <a:noFill/>
        </p:spPr>
      </p:pic>
      <p:sp>
        <p:nvSpPr>
          <p:cNvPr id="4" name="Прямоугольник 3"/>
          <p:cNvSpPr/>
          <p:nvPr/>
        </p:nvSpPr>
        <p:spPr>
          <a:xfrm>
            <a:off x="1357290" y="214290"/>
            <a:ext cx="6572296" cy="923330"/>
          </a:xfrm>
          <a:prstGeom prst="rect">
            <a:avLst/>
          </a:prstGeom>
        </p:spPr>
        <p:txBody>
          <a:bodyPr wrap="square">
            <a:spAutoFit/>
          </a:bodyPr>
          <a:lstStyle/>
          <a:p>
            <a:pPr algn="ctr"/>
            <a:r>
              <a:rPr lang="ru-RU" b="1" dirty="0" smtClean="0"/>
              <a:t>Институт геохимии и аналитической химии им. В.И. Вернадского Российской академии наук (ГЕОХИ РАН)- </a:t>
            </a:r>
            <a:r>
              <a:rPr lang="ru-RU" b="1" dirty="0" err="1" smtClean="0"/>
              <a:t>Vernadsky</a:t>
            </a:r>
            <a:r>
              <a:rPr lang="ru-RU" b="1" dirty="0" smtClean="0"/>
              <a:t> </a:t>
            </a:r>
            <a:r>
              <a:rPr lang="ru-RU" b="1" dirty="0" err="1" smtClean="0"/>
              <a:t>Institut</a:t>
            </a:r>
            <a:endParaRPr lang="ru-RU" b="1" dirty="0"/>
          </a:p>
        </p:txBody>
      </p:sp>
      <p:sp>
        <p:nvSpPr>
          <p:cNvPr id="5" name="Прямоугольник 4"/>
          <p:cNvSpPr/>
          <p:nvPr/>
        </p:nvSpPr>
        <p:spPr>
          <a:xfrm>
            <a:off x="357158" y="1357298"/>
            <a:ext cx="8572560" cy="4247317"/>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smtClean="0"/>
              <a:t>В Институте были развиты эффективные методы концентрирования, экстракции и сорбции, открыты новые реагенты, позволившие улучшить селективность, чувствительность и точность определений и обеспечившие существенный прогресс отечественной аналитической химии. Институт располагает мощной аналитической базой. Большой опыт </a:t>
            </a:r>
            <a:r>
              <a:rPr lang="ru-RU" dirty="0" err="1" smtClean="0"/>
              <a:t>радиогеохимических</a:t>
            </a:r>
            <a:r>
              <a:rPr lang="ru-RU" dirty="0" smtClean="0"/>
              <a:t> исследований, начиная от ранних работ по исследованию глобальных выпадений радионуклидов при испытании атомного оружия, затем при ликвидации последствий Чернобыльской катастрофы и кончая радиоэкологическими исследованиями на Южном Урале в последнее время.</a:t>
            </a:r>
            <a:endParaRPr lang="ru-RU" dirty="0" smtClean="0"/>
          </a:p>
          <a:p>
            <a:pPr algn="just"/>
            <a:r>
              <a:rPr lang="ru-RU" dirty="0" smtClean="0"/>
              <a:t>	Институт является ведущим в области геохимии углерода - элемента, поведение которого глубже всего отражает взаимодействие живой и неживой природы, включая процессы </a:t>
            </a:r>
            <a:r>
              <a:rPr lang="ru-RU" dirty="0" err="1" smtClean="0"/>
              <a:t>нефте</a:t>
            </a:r>
            <a:r>
              <a:rPr lang="ru-RU" dirty="0" smtClean="0"/>
              <a:t>- и газообразования, синтеза алмазов, эволюции биосферы и др. В Институте зародилась отечественная школа изотопной геохимии. Работы, выполненные в Институте в области геохимии изотопов углерода, кислорода, серы, изотопии свинца, стронция и неодима, а также благородных газов явились крупным вкладом в мировую науку.</a:t>
            </a:r>
            <a:endParaRPr lang="ru-RU" dirty="0"/>
          </a:p>
        </p:txBody>
      </p:sp>
      <p:sp>
        <p:nvSpPr>
          <p:cNvPr id="6" name="Прямоугольник 5"/>
          <p:cNvSpPr/>
          <p:nvPr/>
        </p:nvSpPr>
        <p:spPr>
          <a:xfrm>
            <a:off x="697288" y="6021288"/>
            <a:ext cx="8255722" cy="369332"/>
          </a:xfrm>
          <a:prstGeom prst="rect">
            <a:avLst/>
          </a:prstGeom>
        </p:spPr>
        <p:txBody>
          <a:bodyPr wrap="none">
            <a:spAutoFit/>
          </a:bodyPr>
          <a:lstStyle/>
          <a:p>
            <a:r>
              <a:rPr lang="ru-RU" b="1" dirty="0">
                <a:solidFill>
                  <a:srgbClr val="FF0000"/>
                </a:solidFill>
                <a:latin typeface="Arial" panose="020B0604020202020204" pitchFamily="34" charset="0"/>
                <a:cs typeface="Arial" panose="020B0604020202020204" pitchFamily="34" charset="0"/>
              </a:rPr>
              <a:t>Готовы к </a:t>
            </a:r>
            <a:r>
              <a:rPr lang="ru-RU" b="1" dirty="0" smtClean="0">
                <a:solidFill>
                  <a:srgbClr val="FF0000"/>
                </a:solidFill>
                <a:latin typeface="Arial" panose="020B0604020202020204" pitchFamily="34" charset="0"/>
                <a:cs typeface="Arial" panose="020B0604020202020204" pitchFamily="34" charset="0"/>
              </a:rPr>
              <a:t>сотрудничеству. </a:t>
            </a:r>
            <a:r>
              <a:rPr lang="ru-RU" sz="1200" b="1" dirty="0">
                <a:solidFill>
                  <a:schemeClr val="tx2"/>
                </a:solidFill>
                <a:latin typeface="Arial" panose="020B0604020202020204" pitchFamily="34" charset="0"/>
                <a:cs typeface="Arial" panose="020B0604020202020204" pitchFamily="34" charset="0"/>
              </a:rPr>
              <a:t>Контактное лицо: </a:t>
            </a:r>
            <a:r>
              <a:rPr lang="ru-RU" sz="1200" b="1" dirty="0" smtClean="0">
                <a:latin typeface="Arial" panose="020B0604020202020204" pitchFamily="34" charset="0"/>
                <a:cs typeface="Arial" panose="020B0604020202020204" pitchFamily="34" charset="0"/>
              </a:rPr>
              <a:t>ученый секретарь </a:t>
            </a:r>
            <a:r>
              <a:rPr lang="ru-RU" sz="1200" b="1" dirty="0" err="1" smtClean="0">
                <a:latin typeface="Arial" panose="020B0604020202020204" pitchFamily="34" charset="0"/>
                <a:cs typeface="Arial" panose="020B0604020202020204" pitchFamily="34" charset="0"/>
              </a:rPr>
              <a:t>Мигдисова</a:t>
            </a:r>
            <a:r>
              <a:rPr lang="ru-RU" sz="1200" b="1" dirty="0" smtClean="0">
                <a:latin typeface="Arial" panose="020B0604020202020204" pitchFamily="34" charset="0"/>
                <a:cs typeface="Arial" panose="020B0604020202020204" pitchFamily="34" charset="0"/>
              </a:rPr>
              <a:t> Н.А. 8916 6015695</a:t>
            </a:r>
            <a:endParaRPr lang="ru-RU" sz="12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404664"/>
            <a:ext cx="7524328" cy="769441"/>
          </a:xfrm>
          <a:prstGeom prst="rect">
            <a:avLst/>
          </a:prstGeom>
        </p:spPr>
        <p:txBody>
          <a:bodyPr wrap="square">
            <a:spAutoFit/>
          </a:bodyPr>
          <a:lstStyle/>
          <a:p>
            <a:pPr algn="ctr"/>
            <a:r>
              <a:rPr lang="ru-RU" sz="4400" b="1" dirty="0"/>
              <a:t>НИЦ "Курчатовский институт" </a:t>
            </a:r>
            <a:endParaRPr lang="ru-RU" sz="4400" b="1" dirty="0"/>
          </a:p>
        </p:txBody>
      </p:sp>
      <p:pic>
        <p:nvPicPr>
          <p:cNvPr id="25602" name="Picture 2" descr="C:\Users\OLGA\Pictures\img34585.png"/>
          <p:cNvPicPr>
            <a:picLocks noChangeAspect="1" noChangeArrowheads="1"/>
          </p:cNvPicPr>
          <p:nvPr/>
        </p:nvPicPr>
        <p:blipFill>
          <a:blip r:embed="rId1" cstate="print"/>
          <a:srcRect/>
          <a:stretch>
            <a:fillRect/>
          </a:stretch>
        </p:blipFill>
        <p:spPr bwMode="auto">
          <a:xfrm>
            <a:off x="179512" y="260648"/>
            <a:ext cx="1374423" cy="1212726"/>
          </a:xfrm>
          <a:prstGeom prst="rect">
            <a:avLst/>
          </a:prstGeom>
          <a:noFill/>
        </p:spPr>
      </p:pic>
      <p:sp>
        <p:nvSpPr>
          <p:cNvPr id="5" name="Прямоугольник 4"/>
          <p:cNvSpPr/>
          <p:nvPr/>
        </p:nvSpPr>
        <p:spPr>
          <a:xfrm>
            <a:off x="467544" y="1628800"/>
            <a:ext cx="8064896" cy="3477875"/>
          </a:xfrm>
          <a:prstGeom prst="rect">
            <a:avLst/>
          </a:prstGeom>
          <a:solidFill>
            <a:schemeClr val="accent6">
              <a:lumMod val="60000"/>
              <a:lumOff val="40000"/>
            </a:schemeClr>
          </a:solidFill>
          <a:ln>
            <a:solidFill>
              <a:srgbClr val="FF0000"/>
            </a:solidFill>
          </a:ln>
        </p:spPr>
        <p:txBody>
          <a:bodyPr wrap="square">
            <a:spAutoFit/>
          </a:bodyPr>
          <a:lstStyle/>
          <a:p>
            <a:pPr indent="457200" algn="just"/>
            <a:r>
              <a:rPr lang="ru-RU" sz="2000" dirty="0">
                <a:latin typeface="Arial" panose="020B0604020202020204" pitchFamily="34" charset="0"/>
                <a:cs typeface="Arial" panose="020B0604020202020204" pitchFamily="34" charset="0"/>
              </a:rPr>
              <a:t>Сегодня НИЦ "Курчатовский институт" обладает уникальной </a:t>
            </a:r>
            <a:r>
              <a:rPr lang="ru-RU" sz="2000" dirty="0" err="1">
                <a:latin typeface="Arial" panose="020B0604020202020204" pitchFamily="34" charset="0"/>
                <a:cs typeface="Arial" panose="020B0604020202020204" pitchFamily="34" charset="0"/>
              </a:rPr>
              <a:t>исследовательско-технологической</a:t>
            </a:r>
            <a:r>
              <a:rPr lang="ru-RU" sz="2000" dirty="0">
                <a:latin typeface="Arial" panose="020B0604020202020204" pitchFamily="34" charset="0"/>
                <a:cs typeface="Arial" panose="020B0604020202020204" pitchFamily="34" charset="0"/>
              </a:rPr>
              <a:t> базой, осуществляет исследования и разработки по широкому спектру направлений современной науки и технологий: от энергетики, конвергентных </a:t>
            </a:r>
            <a:r>
              <a:rPr lang="ru-RU" sz="2000" dirty="0" err="1">
                <a:latin typeface="Arial" panose="020B0604020202020204" pitchFamily="34" charset="0"/>
                <a:cs typeface="Arial" panose="020B0604020202020204" pitchFamily="34" charset="0"/>
              </a:rPr>
              <a:t>НБИКС-технологий</a:t>
            </a:r>
            <a:r>
              <a:rPr lang="ru-RU" sz="2000" dirty="0">
                <a:latin typeface="Arial" panose="020B0604020202020204" pitchFamily="34" charset="0"/>
                <a:cs typeface="Arial" panose="020B0604020202020204" pitchFamily="34" charset="0"/>
              </a:rPr>
              <a:t> и физики элементарных частиц до высокотехнологичной медицины и информационных технологий.</a:t>
            </a:r>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	Программа деятельности Национального исследовательского центра "Курчатовский институт" на 2018–2022 годы утверждена Распоряжением Правительства Российской Федерации от 24 марта 2018 года № 502-р.</a:t>
            </a:r>
            <a:endParaRPr lang="ru-RU" sz="2000" dirty="0">
              <a:latin typeface="Arial" panose="020B0604020202020204" pitchFamily="34" charset="0"/>
              <a:cs typeface="Arial" panose="020B0604020202020204" pitchFamily="34" charset="0"/>
            </a:endParaRPr>
          </a:p>
        </p:txBody>
      </p:sp>
      <p:sp>
        <p:nvSpPr>
          <p:cNvPr id="6" name="Прямоугольник 5"/>
          <p:cNvSpPr/>
          <p:nvPr/>
        </p:nvSpPr>
        <p:spPr>
          <a:xfrm>
            <a:off x="372863" y="5227403"/>
            <a:ext cx="8784976" cy="830997"/>
          </a:xfrm>
          <a:prstGeom prst="rect">
            <a:avLst/>
          </a:prstGeom>
        </p:spPr>
        <p:txBody>
          <a:bodyPr wrap="squar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 несколько направлений и лабораторий – химия, микробиология, радиоэкология</a:t>
            </a:r>
            <a:endParaRPr lang="ru-RU" sz="2400"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Ковальчук Михаил Валентинович,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nrcki@nrcki.ru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Наша дорогая Оля!\Downloads\article72660.jpg"/>
          <p:cNvPicPr>
            <a:picLocks noChangeAspect="1" noChangeArrowheads="1"/>
          </p:cNvPicPr>
          <p:nvPr/>
        </p:nvPicPr>
        <p:blipFill>
          <a:blip r:embed="rId1" cstate="print"/>
          <a:srcRect/>
          <a:stretch>
            <a:fillRect/>
          </a:stretch>
        </p:blipFill>
        <p:spPr bwMode="auto">
          <a:xfrm>
            <a:off x="285720" y="357166"/>
            <a:ext cx="1428760" cy="1450290"/>
          </a:xfrm>
          <a:prstGeom prst="rect">
            <a:avLst/>
          </a:prstGeom>
          <a:noFill/>
        </p:spPr>
      </p:pic>
      <p:sp>
        <p:nvSpPr>
          <p:cNvPr id="3" name="Прямоугольник 2"/>
          <p:cNvSpPr/>
          <p:nvPr/>
        </p:nvSpPr>
        <p:spPr>
          <a:xfrm>
            <a:off x="1714480" y="285728"/>
            <a:ext cx="7286676" cy="1569660"/>
          </a:xfrm>
          <a:prstGeom prst="rect">
            <a:avLst/>
          </a:prstGeom>
        </p:spPr>
        <p:txBody>
          <a:bodyPr wrap="square">
            <a:spAutoFit/>
          </a:bodyPr>
          <a:lstStyle/>
          <a:p>
            <a:pPr algn="ctr"/>
            <a:r>
              <a:rPr lang="ru-RU" sz="2400" b="1" dirty="0">
                <a:latin typeface="Arial" panose="020B0604020202020204" pitchFamily="34" charset="0"/>
                <a:cs typeface="Arial" panose="020B0604020202020204" pitchFamily="34" charset="0"/>
              </a:rPr>
              <a:t>Федеральное государственное бюджетное научное учреждение "Всероссийский научно-исследовательский институт фитопатологии"</a:t>
            </a:r>
            <a:endParaRPr lang="ru-RU" sz="2400" b="1" dirty="0">
              <a:latin typeface="Arial" panose="020B0604020202020204" pitchFamily="34" charset="0"/>
              <a:cs typeface="Arial" panose="020B0604020202020204" pitchFamily="34" charset="0"/>
            </a:endParaRPr>
          </a:p>
          <a:p>
            <a:pPr algn="ctr"/>
            <a:r>
              <a:rPr lang="ru-RU" sz="2400" b="1" dirty="0">
                <a:latin typeface="Arial" panose="020B0604020202020204" pitchFamily="34" charset="0"/>
                <a:cs typeface="Arial" panose="020B0604020202020204" pitchFamily="34" charset="0"/>
              </a:rPr>
              <a:t>ФГБНУ ВНИИФ</a:t>
            </a:r>
            <a:endParaRPr lang="ru-RU" sz="2400" b="1" dirty="0">
              <a:latin typeface="Arial" panose="020B0604020202020204" pitchFamily="34" charset="0"/>
              <a:cs typeface="Arial" panose="020B0604020202020204" pitchFamily="34" charset="0"/>
            </a:endParaRPr>
          </a:p>
        </p:txBody>
      </p:sp>
      <p:sp>
        <p:nvSpPr>
          <p:cNvPr id="4" name="Прямоугольник 3"/>
          <p:cNvSpPr/>
          <p:nvPr/>
        </p:nvSpPr>
        <p:spPr>
          <a:xfrm>
            <a:off x="285720" y="2000240"/>
            <a:ext cx="8358246" cy="3416320"/>
          </a:xfrm>
          <a:prstGeom prst="rect">
            <a:avLst/>
          </a:prstGeom>
          <a:solidFill>
            <a:schemeClr val="accent6">
              <a:lumMod val="60000"/>
              <a:lumOff val="40000"/>
            </a:schemeClr>
          </a:solidFill>
          <a:ln>
            <a:solidFill>
              <a:srgbClr val="FF0000"/>
            </a:solidFill>
          </a:ln>
        </p:spPr>
        <p:txBody>
          <a:bodyPr wrap="square">
            <a:spAutoFit/>
          </a:bodyPr>
          <a:lstStyle/>
          <a:p>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Стратегическое направление научной деятельности института - разработка теоретических основ и проведение исследований по созданию эффективных систем, методов и технологий защиты основных сельскохозяйственных культур от наиболее опасных болезней, вредителей и сорных растений. </a:t>
            </a:r>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Широкий  перечень изучаемых биообъектов (корневые гнили, </a:t>
            </a:r>
            <a:r>
              <a:rPr lang="ru-RU" dirty="0" err="1">
                <a:latin typeface="Arial" panose="020B0604020202020204" pitchFamily="34" charset="0"/>
                <a:cs typeface="Arial" panose="020B0604020202020204" pitchFamily="34" charset="0"/>
              </a:rPr>
              <a:t>фузариевые</a:t>
            </a:r>
            <a:r>
              <a:rPr lang="ru-RU" dirty="0">
                <a:latin typeface="Arial" panose="020B0604020202020204" pitchFamily="34" charset="0"/>
                <a:cs typeface="Arial" panose="020B0604020202020204" pitchFamily="34" charset="0"/>
              </a:rPr>
              <a:t> грибы, головня, болезни закрытого грунта, карантинные болезни и др.);увеличился круг изучаемых с/</a:t>
            </a:r>
            <a:r>
              <a:rPr lang="ru-RU" dirty="0" err="1">
                <a:latin typeface="Arial" panose="020B0604020202020204" pitchFamily="34" charset="0"/>
                <a:cs typeface="Arial" panose="020B0604020202020204" pitchFamily="34" charset="0"/>
              </a:rPr>
              <a:t>х</a:t>
            </a:r>
            <a:r>
              <a:rPr lang="ru-RU" dirty="0">
                <a:latin typeface="Arial" panose="020B0604020202020204" pitchFamily="34" charset="0"/>
                <a:cs typeface="Arial" panose="020B0604020202020204" pitchFamily="34" charset="0"/>
              </a:rPr>
              <a:t> культур (сахарная свекла, кукуруза, подсолнечник, капуста, томаты и др.); расширились исследования по иммунитету, молекулярной биологии, </a:t>
            </a:r>
            <a:r>
              <a:rPr lang="ru-RU" dirty="0" err="1">
                <a:latin typeface="Arial" panose="020B0604020202020204" pitchFamily="34" charset="0"/>
                <a:cs typeface="Arial" panose="020B0604020202020204" pitchFamily="34" charset="0"/>
              </a:rPr>
              <a:t>биозащите</a:t>
            </a:r>
            <a:r>
              <a:rPr lang="ru-RU" dirty="0">
                <a:latin typeface="Arial" panose="020B0604020202020204" pitchFamily="34" charset="0"/>
                <a:cs typeface="Arial" panose="020B0604020202020204" pitchFamily="34" charset="0"/>
              </a:rPr>
              <a:t>; появились новые направления исследований (</a:t>
            </a:r>
            <a:r>
              <a:rPr lang="ru-RU" dirty="0" err="1">
                <a:latin typeface="Arial" panose="020B0604020202020204" pitchFamily="34" charset="0"/>
                <a:cs typeface="Arial" panose="020B0604020202020204" pitchFamily="34" charset="0"/>
              </a:rPr>
              <a:t>трансгенез</a:t>
            </a:r>
            <a:r>
              <a:rPr lang="ru-RU" dirty="0">
                <a:latin typeface="Arial" panose="020B0604020202020204" pitchFamily="34" charset="0"/>
                <a:cs typeface="Arial" panose="020B0604020202020204" pitchFamily="34" charset="0"/>
              </a:rPr>
              <a:t>, индуцированный мутагенез, генная дактилоскопия); освоены новые методы исследований.</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2987824" y="5424425"/>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Зуева Юлия </a:t>
            </a:r>
            <a:r>
              <a:rPr lang="ru-RU" b="1" dirty="0" err="1">
                <a:solidFill>
                  <a:schemeClr val="tx2"/>
                </a:solidFill>
                <a:latin typeface="Arial" panose="020B0604020202020204" pitchFamily="34" charset="0"/>
                <a:cs typeface="Arial" panose="020B0604020202020204" pitchFamily="34" charset="0"/>
              </a:rPr>
              <a:t>Варисовна</a:t>
            </a:r>
            <a:r>
              <a:rPr lang="ru-RU" b="1" dirty="0">
                <a:solidFill>
                  <a:schemeClr val="tx2"/>
                </a:solidFill>
                <a:latin typeface="Arial" panose="020B0604020202020204" pitchFamily="34" charset="0"/>
                <a:cs typeface="Arial" panose="020B0604020202020204" pitchFamily="34" charset="0"/>
              </a:rPr>
              <a:t>,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vniif@vniif.ru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Наша дорогая Оля!\Downloads\unnamed (1).jpg"/>
          <p:cNvPicPr>
            <a:picLocks noChangeAspect="1" noChangeArrowheads="1"/>
          </p:cNvPicPr>
          <p:nvPr/>
        </p:nvPicPr>
        <p:blipFill>
          <a:blip r:embed="rId1" cstate="print"/>
          <a:srcRect/>
          <a:stretch>
            <a:fillRect/>
          </a:stretch>
        </p:blipFill>
        <p:spPr bwMode="auto">
          <a:xfrm>
            <a:off x="785786" y="142852"/>
            <a:ext cx="1214446" cy="1214446"/>
          </a:xfrm>
          <a:prstGeom prst="rect">
            <a:avLst/>
          </a:prstGeom>
          <a:noFill/>
        </p:spPr>
      </p:pic>
      <p:sp>
        <p:nvSpPr>
          <p:cNvPr id="3" name="Прямоугольник 2"/>
          <p:cNvSpPr/>
          <p:nvPr/>
        </p:nvSpPr>
        <p:spPr>
          <a:xfrm>
            <a:off x="1857356" y="285728"/>
            <a:ext cx="7143800" cy="830997"/>
          </a:xfrm>
          <a:prstGeom prst="rect">
            <a:avLst/>
          </a:prstGeom>
        </p:spPr>
        <p:txBody>
          <a:bodyPr wrap="square">
            <a:spAutoFit/>
          </a:bodyPr>
          <a:lstStyle/>
          <a:p>
            <a:pPr algn="ctr"/>
            <a:r>
              <a:rPr lang="ru-RU" sz="2400" b="1" dirty="0">
                <a:latin typeface="Arial" panose="020B0604020202020204" pitchFamily="34" charset="0"/>
                <a:cs typeface="Arial" panose="020B0604020202020204" pitchFamily="34" charset="0"/>
              </a:rPr>
              <a:t>Институт проблем эволюции и экологии им А.Н </a:t>
            </a:r>
            <a:r>
              <a:rPr lang="ru-RU" sz="2400" b="1" dirty="0" err="1">
                <a:latin typeface="Arial" panose="020B0604020202020204" pitchFamily="34" charset="0"/>
                <a:cs typeface="Arial" panose="020B0604020202020204" pitchFamily="34" charset="0"/>
              </a:rPr>
              <a:t>Северцова</a:t>
            </a:r>
            <a:endParaRPr lang="ru-RU" sz="2400" b="1" dirty="0">
              <a:latin typeface="Arial" panose="020B0604020202020204" pitchFamily="34" charset="0"/>
              <a:cs typeface="Arial" panose="020B0604020202020204" pitchFamily="34" charset="0"/>
            </a:endParaRPr>
          </a:p>
        </p:txBody>
      </p:sp>
      <p:sp>
        <p:nvSpPr>
          <p:cNvPr id="4" name="Прямоугольник 3"/>
          <p:cNvSpPr/>
          <p:nvPr/>
        </p:nvSpPr>
        <p:spPr>
          <a:xfrm>
            <a:off x="714348" y="1357298"/>
            <a:ext cx="8286840" cy="1600438"/>
          </a:xfrm>
          <a:prstGeom prst="rect">
            <a:avLst/>
          </a:prstGeom>
          <a:solidFill>
            <a:schemeClr val="accent6">
              <a:lumMod val="60000"/>
              <a:lumOff val="40000"/>
            </a:schemeClr>
          </a:solidFill>
          <a:ln>
            <a:solidFill>
              <a:srgbClr val="FF0000"/>
            </a:solidFill>
          </a:ln>
        </p:spPr>
        <p:txBody>
          <a:bodyPr wrap="square">
            <a:spAutoFit/>
          </a:bodyPr>
          <a:lstStyle/>
          <a:p>
            <a:pPr algn="just"/>
            <a:r>
              <a:rPr lang="ru-RU" dirty="0"/>
              <a:t>	</a:t>
            </a:r>
            <a:r>
              <a:rPr lang="ru-RU" sz="1600" dirty="0">
                <a:latin typeface="Arial" panose="020B0604020202020204" pitchFamily="34" charset="0"/>
                <a:cs typeface="Arial" panose="020B0604020202020204" pitchFamily="34" charset="0"/>
              </a:rPr>
              <a:t>Институт был создан в 1934 году на базе Лаборатории эволюционной морфологии, основанной известным </a:t>
            </a:r>
            <a:r>
              <a:rPr lang="ru-RU" sz="1600" dirty="0" err="1">
                <a:latin typeface="Arial" panose="020B0604020202020204" pitchFamily="34" charset="0"/>
                <a:cs typeface="Arial" panose="020B0604020202020204" pitchFamily="34" charset="0"/>
              </a:rPr>
              <a:t>россииским</a:t>
            </a:r>
            <a:r>
              <a:rPr lang="ru-RU" sz="1600" dirty="0">
                <a:latin typeface="Arial" panose="020B0604020202020204" pitchFamily="34" charset="0"/>
                <a:cs typeface="Arial" panose="020B0604020202020204" pitchFamily="34" charset="0"/>
              </a:rPr>
              <a:t> ученым академиком Алексеем Николаевичем </a:t>
            </a:r>
            <a:r>
              <a:rPr lang="ru-RU" sz="1600" dirty="0" err="1">
                <a:latin typeface="Arial" panose="020B0604020202020204" pitchFamily="34" charset="0"/>
                <a:cs typeface="Arial" panose="020B0604020202020204" pitchFamily="34" charset="0"/>
              </a:rPr>
              <a:t>Северцовым</a:t>
            </a:r>
            <a:r>
              <a:rPr lang="ru-RU" sz="1600" dirty="0">
                <a:latin typeface="Arial" panose="020B0604020202020204" pitchFamily="34" charset="0"/>
                <a:cs typeface="Arial" panose="020B0604020202020204" pitchFamily="34" charset="0"/>
              </a:rPr>
              <a:t>, который и был первым директором. В 1936 году Институт разделили на два института: Палеонтологический институт и Институт эволюционной морфологии имени А.Н. </a:t>
            </a:r>
            <a:r>
              <a:rPr lang="ru-RU" sz="1600" dirty="0" err="1">
                <a:latin typeface="Arial" panose="020B0604020202020204" pitchFamily="34" charset="0"/>
                <a:cs typeface="Arial" panose="020B0604020202020204" pitchFamily="34" charset="0"/>
              </a:rPr>
              <a:t>Северцова</a:t>
            </a:r>
            <a:r>
              <a:rPr lang="ru-RU" sz="1600" dirty="0">
                <a:latin typeface="Arial" panose="020B0604020202020204" pitchFamily="34" charset="0"/>
                <a:cs typeface="Arial" panose="020B0604020202020204" pitchFamily="34" charset="0"/>
              </a:rPr>
              <a:t> (ИЭМ).</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714348" y="2957736"/>
            <a:ext cx="8215370" cy="2677656"/>
          </a:xfrm>
          <a:prstGeom prst="rect">
            <a:avLst/>
          </a:prstGeom>
          <a:solidFill>
            <a:schemeClr val="accent6">
              <a:lumMod val="60000"/>
              <a:lumOff val="40000"/>
            </a:schemeClr>
          </a:solidFill>
          <a:ln>
            <a:solidFill>
              <a:srgbClr val="FF0000"/>
            </a:solidFill>
          </a:ln>
        </p:spPr>
        <p:txBody>
          <a:bodyPr wrap="square">
            <a:spAutoFit/>
          </a:bodyPr>
          <a:lstStyle/>
          <a:p>
            <a:r>
              <a:rPr lang="ru-RU" dirty="0"/>
              <a:t>	</a:t>
            </a:r>
            <a:r>
              <a:rPr lang="ru-RU" sz="1600" dirty="0"/>
              <a:t>Сейчас директором института является академик РАН Рожнов Вячеслав Владимирович. Специалист в области поведенческой экологии млекопитающих и </a:t>
            </a:r>
            <a:r>
              <a:rPr lang="ru-RU" sz="1600" dirty="0" err="1"/>
              <a:t>биоразнообразия</a:t>
            </a:r>
            <a:r>
              <a:rPr lang="ru-RU" sz="1600" dirty="0"/>
              <a:t>. Им разработан ряд новых подходов и концепций, </a:t>
            </a:r>
            <a:r>
              <a:rPr lang="ru-RU" sz="1600" dirty="0" err="1"/>
              <a:t>неинвазивные</a:t>
            </a:r>
            <a:r>
              <a:rPr lang="ru-RU" sz="1600" dirty="0"/>
              <a:t> и дистанционные методы исследований, методы спутниковой телеметрии и молекулярной диагностики в поведенческой экологии. Под его руководством и с участием собран уникальный материал по биологии крупных хищников и морских млекопитающих — тигра, леопарда, ирбиса, белого медведя, белухи, серого кита.</a:t>
            </a:r>
            <a:endParaRPr lang="ru-RU" sz="1600" dirty="0"/>
          </a:p>
          <a:p>
            <a:r>
              <a:rPr lang="ru-RU" sz="1600" dirty="0"/>
              <a:t>В Институте изучают проблемы общей и частной экологии животных, </a:t>
            </a:r>
            <a:r>
              <a:rPr lang="ru-RU" sz="1600" dirty="0" err="1"/>
              <a:t>биоразнообразия</a:t>
            </a:r>
            <a:r>
              <a:rPr lang="ru-RU" sz="1600" dirty="0"/>
              <a:t>, поведения и эволюционной морфологии животных, разрабатывают рекомендации по охране природы.</a:t>
            </a:r>
            <a:endParaRPr lang="ru-RU" sz="1600" dirty="0"/>
          </a:p>
        </p:txBody>
      </p:sp>
      <p:sp>
        <p:nvSpPr>
          <p:cNvPr id="6" name="Прямоугольник 5"/>
          <p:cNvSpPr/>
          <p:nvPr/>
        </p:nvSpPr>
        <p:spPr>
          <a:xfrm>
            <a:off x="3059832" y="5636702"/>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285768" y="5934670"/>
            <a:ext cx="9143999" cy="92333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Константин Брониславович </a:t>
            </a:r>
            <a:r>
              <a:rPr lang="ru-RU" b="1" dirty="0" err="1">
                <a:solidFill>
                  <a:schemeClr val="tx2"/>
                </a:solidFill>
                <a:latin typeface="Arial" panose="020B0604020202020204" pitchFamily="34" charset="0"/>
                <a:cs typeface="Arial" panose="020B0604020202020204" pitchFamily="34" charset="0"/>
              </a:rPr>
              <a:t>Гонгальский</a:t>
            </a:r>
            <a:r>
              <a:rPr lang="ru-RU" b="1" dirty="0">
                <a:solidFill>
                  <a:schemeClr val="tx2"/>
                </a:solidFill>
                <a:latin typeface="Arial" panose="020B0604020202020204" pitchFamily="34" charset="0"/>
                <a:cs typeface="Arial" panose="020B0604020202020204" pitchFamily="34" charset="0"/>
              </a:rPr>
              <a:t>, заведующий лабораторией изучения экологических функций почв,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kocio@mail.ru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620688"/>
            <a:ext cx="864096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pPr>
            <a:r>
              <a:rPr kumimoji="0" lang="ru-RU" altLang="ru-RU" sz="3200" b="1" i="0" u="none" strike="noStrike" cap="none" normalizeH="0" baseline="0" dirty="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ЧТО ПРЕДЛАГАЕТ </a:t>
            </a:r>
            <a:r>
              <a:rPr kumimoji="0" lang="ru-RU" altLang="ru-RU" sz="3200" b="1" i="0" u="none" strike="noStrike" cap="none" normalizeH="0" baseline="0" dirty="0" smtClean="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ФАКУЛЬТЕТ </a:t>
            </a:r>
            <a:endParaRPr kumimoji="0" lang="ru-RU" altLang="ru-RU" sz="3200" b="1" i="0" u="none" strike="noStrike" cap="none" normalizeH="0" baseline="0" dirty="0" smtClean="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pPr>
            <a:r>
              <a:rPr lang="ru-RU" altLang="ru-RU" sz="32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ru-RU" altLang="ru-RU" sz="3200" b="1" i="0" u="none" strike="noStrike" cap="none" normalizeH="0" baseline="0" dirty="0" smtClean="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ИЗ</a:t>
            </a:r>
            <a:r>
              <a:rPr kumimoji="0" lang="ru-RU" altLang="ru-RU" sz="3200" b="1" i="0" u="none" strike="noStrike" cap="none" normalizeH="0" dirty="0" smtClean="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НОВОГО)</a:t>
            </a:r>
            <a:r>
              <a:rPr kumimoji="0" lang="ru-RU" altLang="ru-RU" sz="3200" b="1" i="0" u="none" strike="noStrike" cap="none" normalizeH="0" baseline="0" dirty="0" smtClean="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3200" b="1" i="0" u="none" strike="noStrike" cap="none" normalizeH="0" baseline="0" dirty="0" smtClean="0">
              <a:ln>
                <a:noFill/>
              </a:ln>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pPr>
            <a:endParaRPr kumimoji="0" lang="ru-RU" altLang="ru-RU" sz="3200" b="0" i="0" u="none" strike="noStrike" cap="none" normalizeH="0" baseline="0" dirty="0">
              <a:ln>
                <a:noFill/>
              </a:ln>
              <a:solidFill>
                <a:schemeClr val="accent2">
                  <a:lumMod val="75000"/>
                </a:schemeClr>
              </a:solidFill>
              <a:effectLst/>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pPr>
            <a:r>
              <a:rPr lang="ru-RU" sz="2400" dirty="0" smtClean="0"/>
              <a:t>профильную узкоспециализированную подготовку </a:t>
            </a:r>
            <a:r>
              <a:rPr lang="ru-RU" sz="2400" dirty="0"/>
              <a:t>специалистов под конкретного </a:t>
            </a:r>
            <a:r>
              <a:rPr lang="ru-RU" sz="2400" dirty="0" smtClean="0"/>
              <a:t>работодателя-заказчика </a:t>
            </a:r>
            <a:endParaRPr lang="ru-RU" sz="2400" dirty="0" smtClean="0"/>
          </a:p>
          <a:p>
            <a:pPr marR="0" lvl="0" indent="0" algn="just" defTabSz="914400" rtl="0" eaLnBrk="0" fontAlgn="base" latinLnBrk="0" hangingPunct="0">
              <a:lnSpc>
                <a:spcPct val="100000"/>
              </a:lnSpc>
              <a:spcBef>
                <a:spcPct val="0"/>
              </a:spcBef>
              <a:spcAft>
                <a:spcPct val="0"/>
              </a:spcAft>
              <a:buClrTx/>
              <a:buSzTx/>
            </a:pPr>
            <a:endParaRPr lang="ru-RU" sz="2400" dirty="0"/>
          </a:p>
          <a:p>
            <a:pPr marR="0" lvl="0" indent="0" algn="just" defTabSz="914400" rtl="0" eaLnBrk="0" fontAlgn="base" latinLnBrk="0" hangingPunct="0">
              <a:lnSpc>
                <a:spcPct val="100000"/>
              </a:lnSpc>
              <a:spcBef>
                <a:spcPct val="0"/>
              </a:spcBef>
              <a:spcAft>
                <a:spcPct val="0"/>
              </a:spcAft>
              <a:buClrTx/>
              <a:buSzTx/>
            </a:pPr>
            <a:r>
              <a:rPr lang="ru-RU" sz="2400" dirty="0" smtClean="0"/>
              <a:t>По </a:t>
            </a:r>
            <a:r>
              <a:rPr lang="ru-RU" sz="2400" dirty="0"/>
              <a:t>спец-программе в тесном сотрудничестве с работодателем мы будем стараться готовить специалистов уже с 3-го курса, формируя для них программы практик, стажировок и дипломные работы в рамках тематик, актуальных для конкретного работодателя.</a:t>
            </a:r>
            <a:endParaRPr lang="ru-RU" sz="2400" dirty="0"/>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pPr>
            <a:endParaRPr kumimoji="0" lang="ru-RU" altLang="ru-RU" sz="2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pPr>
            <a:endParaRPr kumimoji="0" lang="ru-RU" altLang="ru-RU" sz="2400" b="0" i="0" u="none" strike="noStrike" cap="none" normalizeH="0" baseline="0" dirty="0">
              <a:ln>
                <a:noFill/>
              </a:ln>
              <a:solidFill>
                <a:schemeClr val="tx1"/>
              </a:solidFill>
              <a:effectLst/>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714356"/>
            <a:ext cx="5929354" cy="830997"/>
          </a:xfrm>
          <a:prstGeom prst="rect">
            <a:avLst/>
          </a:prstGeom>
        </p:spPr>
        <p:txBody>
          <a:bodyPr wrap="square">
            <a:spAutoFit/>
          </a:bodyPr>
          <a:lstStyle/>
          <a:p>
            <a:pPr algn="ctr"/>
            <a:r>
              <a:rPr lang="ru-RU" sz="2400" b="1" dirty="0">
                <a:latin typeface="Arial" panose="020B0604020202020204" pitchFamily="34" charset="0"/>
                <a:cs typeface="Arial" panose="020B0604020202020204" pitchFamily="34" charset="0"/>
              </a:rPr>
              <a:t>ФГБУ «Приокско-Террасный государственный заповедник»</a:t>
            </a:r>
            <a:endParaRPr lang="ru-RU" sz="2400" b="1" dirty="0">
              <a:latin typeface="Arial" panose="020B0604020202020204" pitchFamily="34" charset="0"/>
              <a:cs typeface="Arial" panose="020B0604020202020204" pitchFamily="34" charset="0"/>
            </a:endParaRPr>
          </a:p>
        </p:txBody>
      </p:sp>
      <p:pic>
        <p:nvPicPr>
          <p:cNvPr id="1026" name="Picture 2" descr="C:\Users\OLGA\Pictures\logo-hor-ru.png"/>
          <p:cNvPicPr>
            <a:picLocks noChangeAspect="1" noChangeArrowheads="1"/>
          </p:cNvPicPr>
          <p:nvPr/>
        </p:nvPicPr>
        <p:blipFill>
          <a:blip r:embed="rId1" cstate="print"/>
          <a:srcRect/>
          <a:stretch>
            <a:fillRect/>
          </a:stretch>
        </p:blipFill>
        <p:spPr bwMode="auto">
          <a:xfrm>
            <a:off x="285720" y="785794"/>
            <a:ext cx="2430270" cy="432048"/>
          </a:xfrm>
          <a:prstGeom prst="rect">
            <a:avLst/>
          </a:prstGeom>
          <a:noFill/>
        </p:spPr>
      </p:pic>
      <p:sp>
        <p:nvSpPr>
          <p:cNvPr id="4" name="Прямоугольник 3"/>
          <p:cNvSpPr/>
          <p:nvPr/>
        </p:nvSpPr>
        <p:spPr>
          <a:xfrm>
            <a:off x="357126" y="1571612"/>
            <a:ext cx="8786874" cy="3416320"/>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b="1" dirty="0">
                <a:latin typeface="Arial" panose="020B0604020202020204" pitchFamily="34" charset="0"/>
                <a:cs typeface="Arial" panose="020B0604020202020204" pitchFamily="34" charset="0"/>
              </a:rPr>
              <a:t>Единственный заповедник Московской области</a:t>
            </a:r>
            <a:r>
              <a:rPr lang="ru-RU" dirty="0">
                <a:latin typeface="Arial" panose="020B0604020202020204" pitchFamily="34" charset="0"/>
                <a:cs typeface="Arial" panose="020B0604020202020204" pitchFamily="34" charset="0"/>
              </a:rPr>
              <a:t> находится всего в 100 километрах от Красной площади. Он расположен на террасах левого берега реки Оки, покрытых сосновыми и смешанными лесами. В заповеднике произрастает </a:t>
            </a:r>
            <a:r>
              <a:rPr lang="ru-RU" b="1" dirty="0">
                <a:latin typeface="Arial" panose="020B0604020202020204" pitchFamily="34" charset="0"/>
                <a:cs typeface="Arial" panose="020B0604020202020204" pitchFamily="34" charset="0"/>
              </a:rPr>
              <a:t>913 видов сосудистых растений.</a:t>
            </a:r>
            <a:r>
              <a:rPr lang="ru-RU" dirty="0">
                <a:latin typeface="Arial" panose="020B0604020202020204" pitchFamily="34" charset="0"/>
                <a:cs typeface="Arial" panose="020B0604020202020204" pitchFamily="34" charset="0"/>
              </a:rPr>
              <a:t> На его уникальной территории можно встретить как характерные для северных районов болота с росянкой и клюквой, так и участки с более южной, степной растительностью.</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Это один из самых маленьких заповедников России. Однако на площади менее </a:t>
            </a:r>
            <a:r>
              <a:rPr lang="ru-RU" b="1" dirty="0">
                <a:latin typeface="Arial" panose="020B0604020202020204" pitchFamily="34" charset="0"/>
                <a:cs typeface="Arial" panose="020B0604020202020204" pitchFamily="34" charset="0"/>
              </a:rPr>
              <a:t>5 тыс. га</a:t>
            </a:r>
            <a:r>
              <a:rPr lang="ru-RU" dirty="0">
                <a:latin typeface="Arial" panose="020B0604020202020204" pitchFamily="34" charset="0"/>
                <a:cs typeface="Arial" panose="020B0604020202020204" pitchFamily="34" charset="0"/>
              </a:rPr>
              <a:t> обитает </a:t>
            </a:r>
            <a:r>
              <a:rPr lang="ru-RU" b="1" dirty="0">
                <a:latin typeface="Arial" panose="020B0604020202020204" pitchFamily="34" charset="0"/>
                <a:cs typeface="Arial" panose="020B0604020202020204" pitchFamily="34" charset="0"/>
              </a:rPr>
              <a:t>153 вида птиц и 57 видов диких млекопитающих.</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Охрану и изучение этого уголка дикой природы осуществляет одноименное государственной учреждение, носящее имя </a:t>
            </a:r>
            <a:r>
              <a:rPr lang="ru-RU" b="1" dirty="0">
                <a:latin typeface="Arial" panose="020B0604020202020204" pitchFamily="34" charset="0"/>
                <a:cs typeface="Arial" panose="020B0604020202020204" pitchFamily="34" charset="0"/>
              </a:rPr>
              <a:t>Михаила Александровича Заблоцкого</a:t>
            </a:r>
            <a:r>
              <a:rPr lang="ru-RU" dirty="0">
                <a:latin typeface="Arial" panose="020B0604020202020204" pitchFamily="34" charset="0"/>
                <a:cs typeface="Arial" panose="020B0604020202020204" pitchFamily="34" charset="0"/>
              </a:rPr>
              <a:t> — выдающегося ученого, основателя первого российского зубрового питомника.</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862131" y="5019871"/>
            <a:ext cx="7776864" cy="830997"/>
          </a:xfrm>
          <a:prstGeom prst="rect">
            <a:avLst/>
          </a:prstGeom>
        </p:spPr>
        <p:txBody>
          <a:bodyPr wrap="square">
            <a:spAutoFit/>
          </a:bodyPr>
          <a:lstStyle/>
          <a:p>
            <a:pPr algn="ctr"/>
            <a:r>
              <a:rPr lang="ru-RU" sz="2400" b="1" dirty="0">
                <a:solidFill>
                  <a:srgbClr val="FF0000"/>
                </a:solidFill>
              </a:rPr>
              <a:t>Могут предоставить доступ к фондовым материалам! </a:t>
            </a:r>
            <a:endParaRPr lang="ru-RU" sz="2400" b="1" dirty="0">
              <a:solidFill>
                <a:srgbClr val="FF0000"/>
              </a:solidFill>
            </a:endParaRPr>
          </a:p>
          <a:p>
            <a:pPr algn="ctr"/>
            <a:r>
              <a:rPr lang="ru-RU" sz="2400" b="1" dirty="0">
                <a:solidFill>
                  <a:srgbClr val="FF0000"/>
                </a:solidFill>
              </a:rPr>
              <a:t>Летние практики в ограниченном количестве</a:t>
            </a:r>
            <a:endParaRPr lang="ru-RU" sz="2400" b="1" dirty="0">
              <a:solidFill>
                <a:srgbClr val="FF0000"/>
              </a:solidFill>
            </a:endParaRPr>
          </a:p>
        </p:txBody>
      </p:sp>
      <p:sp>
        <p:nvSpPr>
          <p:cNvPr id="7" name="Прямоугольник 6"/>
          <p:cNvSpPr/>
          <p:nvPr/>
        </p:nvSpPr>
        <p:spPr>
          <a:xfrm>
            <a:off x="285720" y="5865940"/>
            <a:ext cx="9143999" cy="92333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Демидов Василий Эдуардович, заместитель директора по научной работе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vasdemidov@mail.ru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8761" y="677084"/>
            <a:ext cx="6000792" cy="1077218"/>
          </a:xfrm>
          <a:prstGeom prst="rect">
            <a:avLst/>
          </a:prstGeom>
        </p:spPr>
        <p:txBody>
          <a:bodyPr wrap="square">
            <a:spAutoFit/>
          </a:bodyPr>
          <a:lstStyle/>
          <a:p>
            <a:pPr algn="ctr"/>
            <a:r>
              <a:rPr lang="ru-RU" sz="3200" b="1" dirty="0"/>
              <a:t>ФГБНУ ФИЦ Почвенный институт им. В.В. Докучаева</a:t>
            </a:r>
            <a:endParaRPr lang="ru-RU" sz="3200" b="1" dirty="0">
              <a:latin typeface="Arial" panose="020B0604020202020204" pitchFamily="34" charset="0"/>
              <a:cs typeface="Arial" panose="020B0604020202020204" pitchFamily="34" charset="0"/>
            </a:endParaRPr>
          </a:p>
        </p:txBody>
      </p:sp>
      <p:pic>
        <p:nvPicPr>
          <p:cNvPr id="1026" name="Picture 2" descr="C:\Users\Наша дорогая Оля!\Downloads\1331518683164.jpg"/>
          <p:cNvPicPr>
            <a:picLocks noChangeAspect="1" noChangeArrowheads="1"/>
          </p:cNvPicPr>
          <p:nvPr/>
        </p:nvPicPr>
        <p:blipFill>
          <a:blip r:embed="rId1" cstate="print"/>
          <a:srcRect/>
          <a:stretch>
            <a:fillRect/>
          </a:stretch>
        </p:blipFill>
        <p:spPr bwMode="auto">
          <a:xfrm>
            <a:off x="214282" y="785794"/>
            <a:ext cx="1071570" cy="1071570"/>
          </a:xfrm>
          <a:prstGeom prst="rect">
            <a:avLst/>
          </a:prstGeom>
          <a:noFill/>
        </p:spPr>
      </p:pic>
      <p:sp>
        <p:nvSpPr>
          <p:cNvPr id="5" name="Прямоугольник 4"/>
          <p:cNvSpPr/>
          <p:nvPr/>
        </p:nvSpPr>
        <p:spPr>
          <a:xfrm>
            <a:off x="428596" y="1928802"/>
            <a:ext cx="8501122" cy="1754326"/>
          </a:xfrm>
          <a:prstGeom prst="rect">
            <a:avLst/>
          </a:prstGeom>
        </p:spPr>
        <p:txBody>
          <a:bodyPr wrap="square">
            <a:spAutoFit/>
          </a:bodyPr>
          <a:lstStyle/>
          <a:p>
            <a:pPr indent="457200"/>
            <a:r>
              <a:rPr lang="ru-RU" b="1" dirty="0"/>
              <a:t>ФИЦ Почвенный институт им. В.В. Докучаева</a:t>
            </a:r>
            <a:r>
              <a:rPr lang="ru-RU" dirty="0"/>
              <a:t> – лидер в области решения фундаментальных и прикладных задач почвоведения с более чем девяностолетним опытом работ. Институт ведет сотрудничество с большинством профильных учреждений России.</a:t>
            </a:r>
            <a:endParaRPr lang="ru-RU" dirty="0"/>
          </a:p>
          <a:p>
            <a:br>
              <a:rPr lang="ru-RU" dirty="0"/>
            </a:br>
            <a:endParaRPr lang="ru-RU" dirty="0"/>
          </a:p>
        </p:txBody>
      </p:sp>
      <p:sp>
        <p:nvSpPr>
          <p:cNvPr id="6" name="Прямоугольник 5"/>
          <p:cNvSpPr/>
          <p:nvPr/>
        </p:nvSpPr>
        <p:spPr>
          <a:xfrm>
            <a:off x="500034" y="3143248"/>
            <a:ext cx="8001056" cy="1754326"/>
          </a:xfrm>
          <a:prstGeom prst="rect">
            <a:avLst/>
          </a:prstGeom>
        </p:spPr>
        <p:txBody>
          <a:bodyPr wrap="square">
            <a:spAutoFit/>
          </a:bodyPr>
          <a:lstStyle/>
          <a:p>
            <a:pPr indent="457200"/>
            <a:r>
              <a:rPr lang="ru-RU" dirty="0">
                <a:hlinkClick r:id="rId2"/>
              </a:rPr>
              <a:t>Испытательный центр</a:t>
            </a:r>
            <a:r>
              <a:rPr lang="ru-RU" dirty="0"/>
              <a:t> </a:t>
            </a:r>
            <a:r>
              <a:rPr lang="ru-RU" b="1" dirty="0"/>
              <a:t>Почвенного института</a:t>
            </a:r>
            <a:r>
              <a:rPr lang="ru-RU" dirty="0"/>
              <a:t> позволяет проводить широкий спектр анализов, необходимых для современных исследований. Лаборатории в разных природных зонах позволяют вести многолетние исследования в полевых условиях.</a:t>
            </a:r>
            <a:endParaRPr lang="ru-RU" dirty="0"/>
          </a:p>
          <a:p>
            <a:r>
              <a:rPr lang="ru-RU" dirty="0"/>
              <a:t>Фонды Почвенного института содержат накопленные за длительный период исследований литературные и картографические материалы, базы данных.</a:t>
            </a:r>
            <a:endParaRPr lang="ru-RU" dirty="0"/>
          </a:p>
        </p:txBody>
      </p:sp>
      <p:sp>
        <p:nvSpPr>
          <p:cNvPr id="7" name="Прямоугольник 6"/>
          <p:cNvSpPr/>
          <p:nvPr/>
        </p:nvSpPr>
        <p:spPr>
          <a:xfrm>
            <a:off x="2500298" y="5072074"/>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8" name="Прямоугольник 7"/>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a:t>
            </a:r>
            <a:r>
              <a:rPr lang="ru-RU" b="1" dirty="0" err="1">
                <a:solidFill>
                  <a:schemeClr val="tx2"/>
                </a:solidFill>
                <a:latin typeface="Arial" panose="020B0604020202020204" pitchFamily="34" charset="0"/>
                <a:cs typeface="Arial" panose="020B0604020202020204" pitchFamily="34" charset="0"/>
              </a:rPr>
              <a:t>Духанин</a:t>
            </a:r>
            <a:r>
              <a:rPr lang="ru-RU" b="1" dirty="0">
                <a:solidFill>
                  <a:schemeClr val="tx2"/>
                </a:solidFill>
                <a:latin typeface="Arial" panose="020B0604020202020204" pitchFamily="34" charset="0"/>
                <a:cs typeface="Arial" panose="020B0604020202020204" pitchFamily="34" charset="0"/>
              </a:rPr>
              <a:t> Юрий Александрович,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secretary@esoil.ru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6415" y="65766"/>
            <a:ext cx="6643734" cy="1077218"/>
          </a:xfrm>
          <a:prstGeom prst="rect">
            <a:avLst/>
          </a:prstGeom>
          <a:noFill/>
        </p:spPr>
        <p:txBody>
          <a:bodyPr wrap="square" rtlCol="0">
            <a:spAutoFit/>
          </a:bodyPr>
          <a:lstStyle/>
          <a:p>
            <a:pPr algn="ctr"/>
            <a:r>
              <a:rPr lang="ru-RU" sz="1600" b="1" cap="all" dirty="0">
                <a:latin typeface="Arial" panose="020B0604020202020204" pitchFamily="34" charset="0"/>
                <a:cs typeface="Arial" panose="020B0604020202020204" pitchFamily="34" charset="0"/>
              </a:rPr>
              <a:t>ФЕДЕРАЛЬНОЕ ГОСУДАРСТВЕННОЕ БЮДЖЕТНОЕ УЧРЕЖДЕНИЕ «ВСЕРОССИЙСКИЙ </a:t>
            </a:r>
            <a:endParaRPr lang="ru-RU" sz="1600" b="1" cap="all" dirty="0">
              <a:latin typeface="Arial" panose="020B0604020202020204" pitchFamily="34" charset="0"/>
              <a:cs typeface="Arial" panose="020B0604020202020204" pitchFamily="34" charset="0"/>
            </a:endParaRPr>
          </a:p>
          <a:p>
            <a:pPr algn="ctr"/>
            <a:r>
              <a:rPr lang="ru-RU" sz="1600" b="1" cap="all" dirty="0">
                <a:latin typeface="Arial" panose="020B0604020202020204" pitchFamily="34" charset="0"/>
                <a:cs typeface="Arial" panose="020B0604020202020204" pitchFamily="34" charset="0"/>
              </a:rPr>
              <a:t>ГОСУДАРСТВЕННЫЙ ЦЕНТР КАЧЕСТВА И СТАНДАРТИЗАЦИИ ЛЕКАРСТВЕННЫХ СРЕДСТВ  ДЛЯ ЖИВОТНЫХ И КОРМОВ»</a:t>
            </a:r>
            <a:endParaRPr lang="ru-RU" sz="1600" b="1" dirty="0">
              <a:latin typeface="Arial" panose="020B0604020202020204" pitchFamily="34" charset="0"/>
              <a:cs typeface="Arial" panose="020B0604020202020204" pitchFamily="34" charset="0"/>
            </a:endParaRPr>
          </a:p>
        </p:txBody>
      </p:sp>
      <p:pic>
        <p:nvPicPr>
          <p:cNvPr id="3074" name="Picture 2" descr="C:\Users\Наша дорогая Оля!\Downloads\3b608b75cb45be8b2ebdbf2bd3daebd5.jpg"/>
          <p:cNvPicPr>
            <a:picLocks noChangeAspect="1" noChangeArrowheads="1"/>
          </p:cNvPicPr>
          <p:nvPr/>
        </p:nvPicPr>
        <p:blipFill>
          <a:blip r:embed="rId1"/>
          <a:srcRect/>
          <a:stretch>
            <a:fillRect/>
          </a:stretch>
        </p:blipFill>
        <p:spPr bwMode="auto">
          <a:xfrm>
            <a:off x="285720" y="0"/>
            <a:ext cx="1428760" cy="1041171"/>
          </a:xfrm>
          <a:prstGeom prst="rect">
            <a:avLst/>
          </a:prstGeom>
          <a:noFill/>
        </p:spPr>
      </p:pic>
      <p:sp>
        <p:nvSpPr>
          <p:cNvPr id="5" name="Прямоугольник 4"/>
          <p:cNvSpPr/>
          <p:nvPr/>
        </p:nvSpPr>
        <p:spPr>
          <a:xfrm>
            <a:off x="571472" y="1142984"/>
            <a:ext cx="8358246" cy="2308324"/>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t>Федеральное государственное бюджетное учреждение «Всероссийский государственный Центр качества и стандартизации лекарственных средств для животных и кормов» (ФГБУ «ВГНКИ») организует на территории Российской Федерации систему реализации государственной политики в области обеспечения качества лекарственных средств для животных, кормов и безопасности в ветеринарно-санитарном отношении продукции животного и растительного происхождения в целях охраны здоровья животных и населения от болезней, общих для человека и животных.</a:t>
            </a:r>
            <a:endParaRPr lang="ru-RU" dirty="0"/>
          </a:p>
        </p:txBody>
      </p:sp>
      <p:sp>
        <p:nvSpPr>
          <p:cNvPr id="6" name="Прямоугольник 5"/>
          <p:cNvSpPr/>
          <p:nvPr/>
        </p:nvSpPr>
        <p:spPr>
          <a:xfrm>
            <a:off x="571472" y="3429000"/>
            <a:ext cx="8358246" cy="1754326"/>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t>ГБУ «ВГНКИ» осуществляет контроль эффективности безопасности следующей продукции, находящейся в обращении на территории Российской Федерации: профилактических, диагностических и лечебных ветеринарных средств, а также препаратов, применяемых при воспроизводстве животных;</a:t>
            </a:r>
            <a:endParaRPr lang="ru-RU" dirty="0"/>
          </a:p>
          <a:p>
            <a:r>
              <a:rPr lang="ru-RU" dirty="0"/>
              <a:t>витаминов, ферментов, премиксов, </a:t>
            </a:r>
            <a:r>
              <a:rPr lang="ru-RU" dirty="0" err="1"/>
              <a:t>пробиотиков</a:t>
            </a:r>
            <a:r>
              <a:rPr lang="ru-RU" dirty="0"/>
              <a:t> и кормов;</a:t>
            </a:r>
            <a:endParaRPr lang="ru-RU" dirty="0"/>
          </a:p>
          <a:p>
            <a:r>
              <a:rPr lang="ru-RU" dirty="0"/>
              <a:t>кормовых добавок, в том числе содержащих ГМО.</a:t>
            </a:r>
            <a:endParaRPr lang="ru-RU" dirty="0"/>
          </a:p>
        </p:txBody>
      </p:sp>
      <p:sp>
        <p:nvSpPr>
          <p:cNvPr id="7" name="Прямоугольник 6"/>
          <p:cNvSpPr/>
          <p:nvPr/>
        </p:nvSpPr>
        <p:spPr>
          <a:xfrm>
            <a:off x="3000364" y="5286388"/>
            <a:ext cx="3108223" cy="369332"/>
          </a:xfrm>
          <a:prstGeom prst="rect">
            <a:avLst/>
          </a:prstGeom>
        </p:spPr>
        <p:txBody>
          <a:bodyPr wrap="none">
            <a:spAutoFit/>
          </a:bodyPr>
          <a:lstStyle/>
          <a:p>
            <a:r>
              <a:rPr lang="ru-RU" b="1" dirty="0">
                <a:solidFill>
                  <a:srgbClr val="FF0000"/>
                </a:solidFill>
                <a:latin typeface="Arial" panose="020B0604020202020204" pitchFamily="34" charset="0"/>
                <a:cs typeface="Arial" panose="020B0604020202020204" pitchFamily="34" charset="0"/>
              </a:rPr>
              <a:t>Готовы к сотрудничеству</a:t>
            </a:r>
            <a:endParaRPr lang="ru-RU" b="1" dirty="0">
              <a:solidFill>
                <a:srgbClr val="FF0000"/>
              </a:solidFill>
              <a:latin typeface="Arial" panose="020B0604020202020204" pitchFamily="34" charset="0"/>
              <a:cs typeface="Arial" panose="020B0604020202020204" pitchFamily="34" charset="0"/>
            </a:endParaRPr>
          </a:p>
        </p:txBody>
      </p:sp>
      <p:sp>
        <p:nvSpPr>
          <p:cNvPr id="8" name="Прямоугольник 7"/>
          <p:cNvSpPr/>
          <p:nvPr/>
        </p:nvSpPr>
        <p:spPr>
          <a:xfrm>
            <a:off x="179512" y="5655721"/>
            <a:ext cx="9288015" cy="1200329"/>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Третьяков Алексей Викторович, заведующий отделения фармакологических лекарственных средств, безопасности пищевой продукции и кормов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a.tretyakov@vgnki.ru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214282" y="2000240"/>
            <a:ext cx="8586790" cy="1714504"/>
          </a:xfrm>
        </p:spPr>
        <p:txBody>
          <a:bodyPr>
            <a:noAutofit/>
          </a:bodyPr>
          <a:lstStyle/>
          <a:p>
            <a:pPr marL="1143000">
              <a:buFont typeface="+mj-lt"/>
              <a:buAutoNum type="romanUcPeriod" startAt="4"/>
            </a:pPr>
            <a:r>
              <a:rPr lang="ru-RU" sz="5400" b="1" dirty="0">
                <a:solidFill>
                  <a:srgbClr val="FF0000"/>
                </a:solidFill>
                <a:latin typeface="Arial" panose="020B0604020202020204"/>
                <a:cs typeface="Arial" panose="020B0604020202020204"/>
              </a:rPr>
              <a:t> Агросектор: удобрения, производители посадочного материала, дизайн</a:t>
            </a:r>
            <a:endParaRPr lang="ru-RU" sz="5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ша дорогая Оля!\Downloads\main-logo.png"/>
          <p:cNvPicPr>
            <a:picLocks noChangeAspect="1" noChangeArrowheads="1"/>
          </p:cNvPicPr>
          <p:nvPr/>
        </p:nvPicPr>
        <p:blipFill>
          <a:blip r:embed="rId1" cstate="print"/>
          <a:srcRect/>
          <a:stretch>
            <a:fillRect/>
          </a:stretch>
        </p:blipFill>
        <p:spPr bwMode="auto">
          <a:xfrm>
            <a:off x="683568" y="0"/>
            <a:ext cx="1252614" cy="980728"/>
          </a:xfrm>
          <a:prstGeom prst="rect">
            <a:avLst/>
          </a:prstGeom>
          <a:noFill/>
        </p:spPr>
      </p:pic>
      <p:sp>
        <p:nvSpPr>
          <p:cNvPr id="3" name="Прямоугольник 2"/>
          <p:cNvSpPr/>
          <p:nvPr/>
        </p:nvSpPr>
        <p:spPr>
          <a:xfrm>
            <a:off x="467544" y="1052736"/>
            <a:ext cx="8321578" cy="4247317"/>
          </a:xfrm>
          <a:prstGeom prst="rect">
            <a:avLst/>
          </a:prstGeom>
          <a:solidFill>
            <a:schemeClr val="accent6">
              <a:lumMod val="60000"/>
              <a:lumOff val="40000"/>
            </a:schemeClr>
          </a:solidFill>
        </p:spPr>
        <p:txBody>
          <a:bodyPr wrap="square">
            <a:spAutoFit/>
          </a:bodyPr>
          <a:lstStyle/>
          <a:p>
            <a:pPr algn="just"/>
            <a:r>
              <a:rPr lang="ru-RU" b="1" dirty="0"/>
              <a:t>	</a:t>
            </a:r>
            <a:r>
              <a:rPr lang="ru-RU" dirty="0">
                <a:latin typeface="Arial" panose="020B0604020202020204" pitchFamily="34" charset="0"/>
                <a:cs typeface="Arial" panose="020B0604020202020204" pitchFamily="34" charset="0"/>
              </a:rPr>
              <a:t>Крупнейший российский плодовый питомник полного цикла выращивания качественного оздоровленного (безвирусного) посадочного материала, соответствующего международным стандартам качества. Мы специализируемся на косточковых и семечковых культурах плодовых деревьев. </a:t>
            </a:r>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Предприятие владеет современной зоной производства с сооружениями для сортировки и хранения деревьев, а также всеми необходимыми машинами для современной и профессиональной обработки питомника. </a:t>
            </a:r>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	Важными сооружениями являются собственная лаборатория, холодильные камеры, используемые для хранения деревьев. В холодильных камерах деревья могут храниться в оптимальных и бережных условиях (нет необходимости прикапывать деревья на зиму).</a:t>
            </a:r>
            <a:endParaRPr lang="ru-RU" dirty="0">
              <a:latin typeface="Arial" panose="020B0604020202020204" pitchFamily="34" charset="0"/>
              <a:cs typeface="Arial" panose="020B0604020202020204" pitchFamily="34" charset="0"/>
            </a:endParaRPr>
          </a:p>
          <a:p>
            <a:pPr algn="just"/>
            <a:r>
              <a:rPr lang="ru-RU" i="1" dirty="0">
                <a:latin typeface="Arial" panose="020B0604020202020204" pitchFamily="34" charset="0"/>
                <a:cs typeface="Arial" panose="020B0604020202020204" pitchFamily="34" charset="0"/>
              </a:rPr>
              <a:t>Здесь можно посмотреть небольшой ролик о питомнике:</a:t>
            </a:r>
            <a:endParaRPr lang="ru-RU" i="1" dirty="0">
              <a:latin typeface="Arial" panose="020B0604020202020204" pitchFamily="34" charset="0"/>
              <a:cs typeface="Arial" panose="020B0604020202020204" pitchFamily="34" charset="0"/>
            </a:endParaRPr>
          </a:p>
          <a:p>
            <a:pPr algn="just"/>
            <a:r>
              <a:rPr lang="en-US" sz="1600" dirty="0">
                <a:hlinkClick r:id="rId2"/>
              </a:rPr>
              <a:t>https://drive.google.com/drive/folders/1tsn6ipwduYa9f6GkmR4pZR5JXxE9ajoN</a:t>
            </a:r>
            <a:endParaRPr lang="ru-RU" sz="1600" dirty="0"/>
          </a:p>
          <a:p>
            <a:pPr algn="just"/>
            <a:endParaRPr lang="ru-RU" dirty="0"/>
          </a:p>
        </p:txBody>
      </p:sp>
      <p:sp>
        <p:nvSpPr>
          <p:cNvPr id="4" name="Прямоугольник 3"/>
          <p:cNvSpPr/>
          <p:nvPr/>
        </p:nvSpPr>
        <p:spPr>
          <a:xfrm>
            <a:off x="2339752" y="5343599"/>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195736" y="332656"/>
            <a:ext cx="6336703" cy="646331"/>
          </a:xfrm>
          <a:prstGeom prst="rect">
            <a:avLst/>
          </a:prstGeom>
          <a:noFill/>
        </p:spPr>
        <p:txBody>
          <a:bodyPr wrap="square" rtlCol="0">
            <a:spAutoFit/>
          </a:bodyPr>
          <a:lstStyle/>
          <a:p>
            <a:pPr algn="ctr"/>
            <a:r>
              <a:rPr lang="ru-RU" sz="3600" b="1" dirty="0">
                <a:latin typeface="Arial" panose="020B0604020202020204" pitchFamily="34" charset="0"/>
                <a:cs typeface="Arial" panose="020B0604020202020204" pitchFamily="34" charset="0"/>
              </a:rPr>
              <a:t>Сады Ставрополья</a:t>
            </a:r>
            <a:endParaRPr lang="ru-RU" sz="3600" b="1" dirty="0">
              <a:latin typeface="Arial" panose="020B0604020202020204" pitchFamily="34" charset="0"/>
              <a:cs typeface="Arial" panose="020B0604020202020204" pitchFamily="34" charset="0"/>
            </a:endParaRPr>
          </a:p>
        </p:txBody>
      </p:sp>
      <p:sp>
        <p:nvSpPr>
          <p:cNvPr id="6" name="Прямоугольник 5"/>
          <p:cNvSpPr/>
          <p:nvPr/>
        </p:nvSpPr>
        <p:spPr>
          <a:xfrm>
            <a:off x="251520" y="5853033"/>
            <a:ext cx="9143999" cy="92333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Величко Виталий Юрьевич, руководитель отдела агрохимии, кандидат биологических наук,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vit-velichko@yandex.ru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643050"/>
            <a:ext cx="8215370" cy="1938020"/>
          </a:xfrm>
          <a:prstGeom prst="rect">
            <a:avLst/>
          </a:prstGeom>
          <a:solidFill>
            <a:schemeClr val="accent6">
              <a:lumMod val="60000"/>
              <a:lumOff val="40000"/>
            </a:schemeClr>
          </a:solidFill>
          <a:ln>
            <a:solidFill>
              <a:srgbClr val="FF0000"/>
            </a:solidFill>
          </a:ln>
        </p:spPr>
        <p:txBody>
          <a:bodyPr wrap="square">
            <a:spAutoFit/>
          </a:bodyPr>
          <a:lstStyle/>
          <a:p>
            <a:pPr algn="just"/>
            <a:r>
              <a:rPr lang="ru-RU" sz="2400" dirty="0"/>
              <a:t>Профессиональные услуги для городского и частного озеленения. Комплексные обследование состояния растений, экспертиза посадочного материала, качество почвы и грунта, фитоаудит приемов эксплуатации, правовое регулирование спорных вопросов</a:t>
            </a:r>
            <a:endParaRPr lang="ru-RU" sz="2400" dirty="0"/>
          </a:p>
        </p:txBody>
      </p:sp>
      <p:sp>
        <p:nvSpPr>
          <p:cNvPr id="4" name="TextBox 3"/>
          <p:cNvSpPr txBox="1"/>
          <p:nvPr/>
        </p:nvSpPr>
        <p:spPr>
          <a:xfrm>
            <a:off x="2428856" y="285728"/>
            <a:ext cx="6715172" cy="645160"/>
          </a:xfrm>
          <a:prstGeom prst="rect">
            <a:avLst/>
          </a:prstGeom>
          <a:noFill/>
        </p:spPr>
        <p:txBody>
          <a:bodyPr wrap="square" rtlCol="0">
            <a:spAutoFit/>
          </a:bodyPr>
          <a:lstStyle/>
          <a:p>
            <a:pPr algn="ctr"/>
            <a:r>
              <a:rPr lang="ru-RU" sz="3600" b="1" dirty="0"/>
              <a:t>ООО ЦЗР «Гартенбург» </a:t>
            </a:r>
            <a:endParaRPr lang="ru-RU" sz="3600" b="1" dirty="0">
              <a:latin typeface="Arial" panose="020B0604020202020204" pitchFamily="34" charset="0"/>
              <a:cs typeface="Arial" panose="020B0604020202020204" pitchFamily="34" charset="0"/>
            </a:endParaRPr>
          </a:p>
        </p:txBody>
      </p:sp>
      <p:sp>
        <p:nvSpPr>
          <p:cNvPr id="5" name="TextBox 4"/>
          <p:cNvSpPr txBox="1"/>
          <p:nvPr/>
        </p:nvSpPr>
        <p:spPr>
          <a:xfrm>
            <a:off x="651974" y="4092987"/>
            <a:ext cx="8501154" cy="1198880"/>
          </a:xfrm>
          <a:prstGeom prst="rect">
            <a:avLst/>
          </a:prstGeom>
          <a:noFill/>
        </p:spPr>
        <p:txBody>
          <a:bodyPr wrap="square" rtlCol="0">
            <a:spAutoFit/>
          </a:bodyPr>
          <a:lstStyle/>
          <a:p>
            <a:pPr algn="ctr"/>
            <a:r>
              <a:rPr lang="ru-RU" sz="2400" b="1" dirty="0">
                <a:solidFill>
                  <a:srgbClr val="FF0000"/>
                </a:solidFill>
                <a:latin typeface="Arial" panose="020B0604020202020204" pitchFamily="34" charset="0"/>
                <a:cs typeface="Arial" panose="020B0604020202020204" pitchFamily="34" charset="0"/>
              </a:rPr>
              <a:t>Готовы принять на производственую практику.</a:t>
            </a:r>
            <a:endParaRPr lang="ru-RU" sz="2400" b="1" dirty="0">
              <a:solidFill>
                <a:srgbClr val="FF0000"/>
              </a:solidFill>
              <a:latin typeface="Arial" panose="020B0604020202020204" pitchFamily="34" charset="0"/>
              <a:cs typeface="Arial" panose="020B0604020202020204" pitchFamily="34" charset="0"/>
            </a:endParaRPr>
          </a:p>
          <a:p>
            <a:pPr algn="ctr"/>
            <a:r>
              <a:rPr lang="ru-RU" sz="2400" b="1" dirty="0">
                <a:solidFill>
                  <a:srgbClr val="FF0000"/>
                </a:solidFill>
                <a:latin typeface="Arial" panose="020B0604020202020204" pitchFamily="34" charset="0"/>
                <a:cs typeface="Arial" panose="020B0604020202020204" pitchFamily="34" charset="0"/>
              </a:rPr>
              <a:t>Готовы продолжить сотрудничество и в других направлениях.</a:t>
            </a:r>
            <a:endParaRPr lang="ru-RU" sz="24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323528" y="6110607"/>
            <a:ext cx="9143999" cy="64516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a:t>
            </a:r>
            <a:r>
              <a:rPr lang="ru-RU" b="1" dirty="0" err="1">
                <a:solidFill>
                  <a:schemeClr val="tx2"/>
                </a:solidFill>
                <a:latin typeface="Arial" panose="020B0604020202020204" pitchFamily="34" charset="0"/>
                <a:cs typeface="Arial" panose="020B0604020202020204" pitchFamily="34" charset="0"/>
              </a:rPr>
              <a:t>Серая Лидия Георгиевна</a:t>
            </a:r>
            <a:r>
              <a:rPr lang="ru-RU" b="1" dirty="0">
                <a:solidFill>
                  <a:schemeClr val="tx2"/>
                </a:solidFill>
                <a:latin typeface="Arial" panose="020B0604020202020204" pitchFamily="34" charset="0"/>
                <a:cs typeface="Arial" panose="020B0604020202020204" pitchFamily="34" charset="0"/>
              </a:rPr>
              <a:t>, HR директор,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lgseraya@gmail.com и info@gartenburg.ru</a:t>
            </a:r>
            <a:endParaRPr lang="ru-RU" b="1" dirty="0">
              <a:solidFill>
                <a:schemeClr val="tx2"/>
              </a:solidFill>
              <a:latin typeface="Arial" panose="020B0604020202020204" pitchFamily="34" charset="0"/>
              <a:cs typeface="Arial" panose="020B0604020202020204" pitchFamily="34" charset="0"/>
            </a:endParaRPr>
          </a:p>
        </p:txBody>
      </p:sp>
      <p:pic>
        <p:nvPicPr>
          <p:cNvPr id="2" name="Изображение 1" descr="ЦЗР Гартенбург"/>
          <p:cNvPicPr>
            <a:picLocks noChangeAspect="1"/>
          </p:cNvPicPr>
          <p:nvPr/>
        </p:nvPicPr>
        <p:blipFill>
          <a:blip r:embed="rId1"/>
          <a:stretch>
            <a:fillRect/>
          </a:stretch>
        </p:blipFill>
        <p:spPr>
          <a:xfrm>
            <a:off x="0" y="285750"/>
            <a:ext cx="3629660" cy="88392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ша дорогая Оля!\Downloads\1.jpg"/>
          <p:cNvPicPr>
            <a:picLocks noChangeAspect="1" noChangeArrowheads="1"/>
          </p:cNvPicPr>
          <p:nvPr/>
        </p:nvPicPr>
        <p:blipFill>
          <a:blip r:embed="rId1" cstate="print"/>
          <a:srcRect/>
          <a:stretch>
            <a:fillRect/>
          </a:stretch>
        </p:blipFill>
        <p:spPr bwMode="auto">
          <a:xfrm>
            <a:off x="500034" y="214290"/>
            <a:ext cx="1285884" cy="1285884"/>
          </a:xfrm>
          <a:prstGeom prst="rect">
            <a:avLst/>
          </a:prstGeom>
          <a:noFill/>
        </p:spPr>
      </p:pic>
      <p:sp>
        <p:nvSpPr>
          <p:cNvPr id="3" name="Прямоугольник 2"/>
          <p:cNvSpPr/>
          <p:nvPr/>
        </p:nvSpPr>
        <p:spPr>
          <a:xfrm>
            <a:off x="428596" y="1643050"/>
            <a:ext cx="8215370" cy="2308324"/>
          </a:xfrm>
          <a:prstGeom prst="rect">
            <a:avLst/>
          </a:prstGeom>
          <a:solidFill>
            <a:schemeClr val="accent6">
              <a:lumMod val="60000"/>
              <a:lumOff val="40000"/>
            </a:schemeClr>
          </a:solidFill>
          <a:ln>
            <a:solidFill>
              <a:srgbClr val="FF0000"/>
            </a:solidFill>
          </a:ln>
        </p:spPr>
        <p:txBody>
          <a:bodyPr wrap="square">
            <a:spAutoFit/>
          </a:bodyPr>
          <a:lstStyle/>
          <a:p>
            <a:pPr algn="just"/>
            <a:r>
              <a:rPr lang="ru-RU" sz="2400" dirty="0"/>
              <a:t>	Одна из крупнейших компаний на рынке минеральных удобрений в Российской Федерации и СНГ.</a:t>
            </a:r>
            <a:endParaRPr lang="ru-RU" sz="2400" dirty="0"/>
          </a:p>
          <a:p>
            <a:pPr algn="just"/>
            <a:r>
              <a:rPr lang="ru-RU" sz="2400" dirty="0"/>
              <a:t>	Компания занимает первое место в России по производству аммиачной селитры, а также входит в тройку лидеров по объемам производства аммиака и азотных удобрений.</a:t>
            </a:r>
            <a:endParaRPr lang="ru-RU" sz="2400" dirty="0"/>
          </a:p>
        </p:txBody>
      </p:sp>
      <p:sp>
        <p:nvSpPr>
          <p:cNvPr id="4" name="TextBox 3"/>
          <p:cNvSpPr txBox="1"/>
          <p:nvPr/>
        </p:nvSpPr>
        <p:spPr>
          <a:xfrm>
            <a:off x="1857356" y="285728"/>
            <a:ext cx="6715172" cy="1200329"/>
          </a:xfrm>
          <a:prstGeom prst="rect">
            <a:avLst/>
          </a:prstGeom>
          <a:noFill/>
        </p:spPr>
        <p:txBody>
          <a:bodyPr wrap="square" rtlCol="0">
            <a:spAutoFit/>
          </a:bodyPr>
          <a:lstStyle/>
          <a:p>
            <a:pPr algn="ctr"/>
            <a:r>
              <a:rPr lang="ru-RU" sz="3600" b="1" dirty="0"/>
              <a:t>АО «Объединенная химическая компания УРАЛХИМ» </a:t>
            </a:r>
            <a:endParaRPr lang="ru-RU" sz="3600" b="1" dirty="0">
              <a:latin typeface="Arial" panose="020B0604020202020204" pitchFamily="34" charset="0"/>
              <a:cs typeface="Arial" panose="020B0604020202020204" pitchFamily="34" charset="0"/>
            </a:endParaRPr>
          </a:p>
        </p:txBody>
      </p:sp>
      <p:sp>
        <p:nvSpPr>
          <p:cNvPr id="5" name="TextBox 4"/>
          <p:cNvSpPr txBox="1"/>
          <p:nvPr/>
        </p:nvSpPr>
        <p:spPr>
          <a:xfrm>
            <a:off x="651974" y="4092987"/>
            <a:ext cx="8501154" cy="1569660"/>
          </a:xfrm>
          <a:prstGeom prst="rect">
            <a:avLst/>
          </a:prstGeom>
          <a:noFill/>
        </p:spPr>
        <p:txBody>
          <a:bodyPr wrap="square" rtlCol="0">
            <a:spAutoFit/>
          </a:bodyPr>
          <a:lstStyle/>
          <a:p>
            <a:pPr algn="ctr"/>
            <a:r>
              <a:rPr lang="ru-RU" sz="2400" b="1" dirty="0">
                <a:solidFill>
                  <a:srgbClr val="FF0000"/>
                </a:solidFill>
                <a:latin typeface="Arial" panose="020B0604020202020204" pitchFamily="34" charset="0"/>
                <a:cs typeface="Arial" panose="020B0604020202020204" pitchFamily="34" charset="0"/>
              </a:rPr>
              <a:t>Есть запрос на работы в сфере ГИС-картографирования и </a:t>
            </a:r>
            <a:endParaRPr lang="ru-RU" sz="2400" b="1" dirty="0">
              <a:solidFill>
                <a:srgbClr val="FF0000"/>
              </a:solidFill>
              <a:latin typeface="Arial" panose="020B0604020202020204" pitchFamily="34" charset="0"/>
              <a:cs typeface="Arial" panose="020B0604020202020204" pitchFamily="34" charset="0"/>
            </a:endParaRPr>
          </a:p>
          <a:p>
            <a:pPr algn="ctr"/>
            <a:r>
              <a:rPr lang="ru-RU" sz="2400" b="1" dirty="0">
                <a:solidFill>
                  <a:srgbClr val="FF0000"/>
                </a:solidFill>
                <a:latin typeface="Arial" panose="020B0604020202020204" pitchFamily="34" charset="0"/>
                <a:cs typeface="Arial" panose="020B0604020202020204" pitchFamily="34" charset="0"/>
              </a:rPr>
              <a:t>обследования полей, анализ и моделирование, БД, </a:t>
            </a:r>
            <a:endParaRPr lang="ru-RU" sz="2400" b="1" dirty="0">
              <a:solidFill>
                <a:srgbClr val="FF0000"/>
              </a:solidFill>
              <a:latin typeface="Arial" panose="020B0604020202020204" pitchFamily="34" charset="0"/>
              <a:cs typeface="Arial" panose="020B0604020202020204" pitchFamily="34" charset="0"/>
            </a:endParaRPr>
          </a:p>
          <a:p>
            <a:pPr algn="ctr"/>
            <a:r>
              <a:rPr lang="ru-RU" sz="2400" b="1" dirty="0">
                <a:solidFill>
                  <a:srgbClr val="FF0000"/>
                </a:solidFill>
                <a:latin typeface="Arial" panose="020B0604020202020204" pitchFamily="34" charset="0"/>
                <a:cs typeface="Arial" panose="020B0604020202020204" pitchFamily="34" charset="0"/>
              </a:rPr>
              <a:t>выезд на отбор проб</a:t>
            </a:r>
            <a:endParaRPr lang="ru-RU" sz="24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a:t>
            </a:r>
            <a:r>
              <a:rPr lang="ru-RU" b="1" dirty="0" err="1">
                <a:solidFill>
                  <a:schemeClr val="tx2"/>
                </a:solidFill>
                <a:latin typeface="Arial" panose="020B0604020202020204" pitchFamily="34" charset="0"/>
                <a:cs typeface="Arial" panose="020B0604020202020204" pitchFamily="34" charset="0"/>
              </a:rPr>
              <a:t>Спиглазова</a:t>
            </a:r>
            <a:r>
              <a:rPr lang="ru-RU" b="1" dirty="0">
                <a:solidFill>
                  <a:schemeClr val="tx2"/>
                </a:solidFill>
                <a:latin typeface="Arial" panose="020B0604020202020204" pitchFamily="34" charset="0"/>
                <a:cs typeface="Arial" panose="020B0604020202020204" pitchFamily="34" charset="0"/>
              </a:rPr>
              <a:t> Ольга Юрьевна, HR директор,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olga.spiglazova@uralchem.com</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643050"/>
            <a:ext cx="8215370" cy="2676525"/>
          </a:xfrm>
          <a:prstGeom prst="rect">
            <a:avLst/>
          </a:prstGeom>
          <a:solidFill>
            <a:schemeClr val="accent6">
              <a:lumMod val="60000"/>
              <a:lumOff val="40000"/>
            </a:schemeClr>
          </a:solidFill>
          <a:ln>
            <a:solidFill>
              <a:srgbClr val="FF0000"/>
            </a:solidFill>
          </a:ln>
        </p:spPr>
        <p:txBody>
          <a:bodyPr wrap="square">
            <a:spAutoFit/>
          </a:bodyPr>
          <a:lstStyle/>
          <a:p>
            <a:pPr algn="just"/>
            <a:r>
              <a:rPr lang="ru-RU" sz="2400" dirty="0"/>
              <a:t>	Представляет компанию по производству более 250-ти видов удобрений, в том числе и микроудобрений и удобрений с пролонгированным действием.</a:t>
            </a:r>
            <a:endParaRPr lang="ru-RU" sz="2400" dirty="0"/>
          </a:p>
          <a:p>
            <a:pPr algn="just"/>
            <a:r>
              <a:rPr lang="ru-RU" sz="2400" dirty="0"/>
              <a:t>	Имеет свою сырьевую базу, лабораторию, заинтересован в различных видах привлечения студентов и выпускников впервую очередь для практик, стажировок, а также трудоустройства</a:t>
            </a:r>
            <a:endParaRPr lang="ru-RU" sz="2400" dirty="0"/>
          </a:p>
        </p:txBody>
      </p:sp>
      <p:sp>
        <p:nvSpPr>
          <p:cNvPr id="4" name="TextBox 3"/>
          <p:cNvSpPr txBox="1"/>
          <p:nvPr/>
        </p:nvSpPr>
        <p:spPr>
          <a:xfrm>
            <a:off x="2197081" y="408283"/>
            <a:ext cx="6715172" cy="1198880"/>
          </a:xfrm>
          <a:prstGeom prst="rect">
            <a:avLst/>
          </a:prstGeom>
          <a:noFill/>
        </p:spPr>
        <p:txBody>
          <a:bodyPr wrap="square" rtlCol="0">
            <a:spAutoFit/>
          </a:bodyPr>
          <a:lstStyle/>
          <a:p>
            <a:pPr algn="ctr"/>
            <a:r>
              <a:rPr lang="ru-RU" sz="3600" b="1" dirty="0"/>
              <a:t>ОАО «Буйский химический завод»</a:t>
            </a:r>
            <a:endParaRPr lang="ru-RU" sz="3600" b="1" dirty="0">
              <a:latin typeface="Arial" panose="020B0604020202020204" pitchFamily="34" charset="0"/>
              <a:cs typeface="Arial" panose="020B0604020202020204" pitchFamily="34" charset="0"/>
            </a:endParaRPr>
          </a:p>
        </p:txBody>
      </p:sp>
      <p:sp>
        <p:nvSpPr>
          <p:cNvPr id="5" name="TextBox 4"/>
          <p:cNvSpPr txBox="1"/>
          <p:nvPr/>
        </p:nvSpPr>
        <p:spPr>
          <a:xfrm>
            <a:off x="410674" y="4477797"/>
            <a:ext cx="8501154" cy="1198880"/>
          </a:xfrm>
          <a:prstGeom prst="rect">
            <a:avLst/>
          </a:prstGeom>
          <a:noFill/>
        </p:spPr>
        <p:txBody>
          <a:bodyPr wrap="square" rtlCol="0">
            <a:spAutoFit/>
          </a:bodyPr>
          <a:lstStyle/>
          <a:p>
            <a:pPr algn="ctr"/>
            <a:r>
              <a:rPr lang="ru-RU" sz="2400" b="1" dirty="0">
                <a:solidFill>
                  <a:srgbClr val="FF0000"/>
                </a:solidFill>
                <a:latin typeface="Arial" panose="020B0604020202020204" pitchFamily="34" charset="0"/>
                <a:cs typeface="Arial" panose="020B0604020202020204" pitchFamily="34" charset="0"/>
              </a:rPr>
              <a:t>Готовы к сотрудничеству, готовы принимать студентов на производственную практику, участвовать в ГАК</a:t>
            </a:r>
            <a:endParaRPr lang="ru-RU" sz="24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9838" y="6096002"/>
            <a:ext cx="9143999" cy="64516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Ладухин </a:t>
            </a:r>
            <a:r>
              <a:rPr lang="ru-RU" b="1" dirty="0" err="1">
                <a:solidFill>
                  <a:schemeClr val="tx2"/>
                </a:solidFill>
                <a:latin typeface="Arial" panose="020B0604020202020204" pitchFamily="34" charset="0"/>
                <a:cs typeface="Arial" panose="020B0604020202020204" pitchFamily="34" charset="0"/>
              </a:rPr>
              <a:t>Анатолий Георгиевич</a:t>
            </a:r>
            <a:r>
              <a:rPr lang="ru-RU" b="1" dirty="0">
                <a:solidFill>
                  <a:schemeClr val="tx2"/>
                </a:solidFill>
                <a:latin typeface="Arial" panose="020B0604020202020204" pitchFamily="34" charset="0"/>
                <a:cs typeface="Arial" panose="020B0604020202020204" pitchFamily="34" charset="0"/>
              </a:rPr>
              <a:t>, зам.директора по развитию</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mail@bhz.ru</a:t>
            </a:r>
            <a:endParaRPr lang="ru-RU" b="1" dirty="0">
              <a:solidFill>
                <a:schemeClr val="tx2"/>
              </a:solidFill>
              <a:latin typeface="Arial" panose="020B0604020202020204" pitchFamily="34" charset="0"/>
              <a:cs typeface="Arial" panose="020B0604020202020204" pitchFamily="34" charset="0"/>
            </a:endParaRPr>
          </a:p>
        </p:txBody>
      </p:sp>
      <p:pic>
        <p:nvPicPr>
          <p:cNvPr id="2" name="Изображение 1" descr="Буйский завод удобрений"/>
          <p:cNvPicPr>
            <a:picLocks noChangeAspect="1"/>
          </p:cNvPicPr>
          <p:nvPr/>
        </p:nvPicPr>
        <p:blipFill>
          <a:blip r:embed="rId1"/>
          <a:stretch>
            <a:fillRect/>
          </a:stretch>
        </p:blipFill>
        <p:spPr>
          <a:xfrm>
            <a:off x="323215" y="331470"/>
            <a:ext cx="2757805" cy="79883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416990"/>
            <a:ext cx="8215370" cy="2676525"/>
          </a:xfrm>
          <a:prstGeom prst="rect">
            <a:avLst/>
          </a:prstGeom>
          <a:solidFill>
            <a:schemeClr val="accent6">
              <a:lumMod val="60000"/>
              <a:lumOff val="40000"/>
            </a:schemeClr>
          </a:solidFill>
          <a:ln>
            <a:solidFill>
              <a:srgbClr val="FF0000"/>
            </a:solidFill>
          </a:ln>
        </p:spPr>
        <p:txBody>
          <a:bodyPr wrap="square">
            <a:spAutoFit/>
          </a:bodyPr>
          <a:lstStyle/>
          <a:p>
            <a:pPr algn="just"/>
            <a:r>
              <a:rPr lang="ru-RU" sz="2400" dirty="0"/>
              <a:t>	Одна из ведущих компаний на рынке удобрений пролонгированного действия в Российской Федерации и СНГ и Европе для закрытого грунта</a:t>
            </a:r>
            <a:endParaRPr lang="ru-RU" sz="2400" dirty="0"/>
          </a:p>
          <a:p>
            <a:pPr algn="just"/>
            <a:r>
              <a:rPr lang="ru-RU" sz="2400" dirty="0"/>
              <a:t>	Компания активно сотрудничает с НИИ Физ-Химии РБ и НИИНеОХ РАН, а также входит в группу лидеров производства пролонгированных удобрений в РФ, СНГ и Европе.</a:t>
            </a:r>
            <a:endParaRPr lang="ru-RU" sz="2400" dirty="0"/>
          </a:p>
        </p:txBody>
      </p:sp>
      <p:sp>
        <p:nvSpPr>
          <p:cNvPr id="4" name="TextBox 3"/>
          <p:cNvSpPr txBox="1"/>
          <p:nvPr/>
        </p:nvSpPr>
        <p:spPr>
          <a:xfrm>
            <a:off x="1857356" y="285728"/>
            <a:ext cx="6715172" cy="645160"/>
          </a:xfrm>
          <a:prstGeom prst="rect">
            <a:avLst/>
          </a:prstGeom>
          <a:noFill/>
        </p:spPr>
        <p:txBody>
          <a:bodyPr wrap="square" rtlCol="0">
            <a:spAutoFit/>
          </a:bodyPr>
          <a:lstStyle/>
          <a:p>
            <a:pPr algn="ctr"/>
            <a:r>
              <a:rPr lang="ru-RU" sz="3600" b="1" dirty="0"/>
              <a:t>ООО ЦИОН РУС </a:t>
            </a:r>
            <a:endParaRPr lang="ru-RU" sz="3600" b="1" dirty="0">
              <a:latin typeface="Arial" panose="020B0604020202020204" pitchFamily="34" charset="0"/>
              <a:cs typeface="Arial" panose="020B0604020202020204" pitchFamily="34" charset="0"/>
            </a:endParaRPr>
          </a:p>
        </p:txBody>
      </p:sp>
      <p:sp>
        <p:nvSpPr>
          <p:cNvPr id="5" name="TextBox 4"/>
          <p:cNvSpPr txBox="1"/>
          <p:nvPr/>
        </p:nvSpPr>
        <p:spPr>
          <a:xfrm>
            <a:off x="651974" y="4092987"/>
            <a:ext cx="8501154" cy="829945"/>
          </a:xfrm>
          <a:prstGeom prst="rect">
            <a:avLst/>
          </a:prstGeom>
          <a:noFill/>
        </p:spPr>
        <p:txBody>
          <a:bodyPr wrap="square" rtlCol="0">
            <a:spAutoFit/>
          </a:bodyPr>
          <a:lstStyle/>
          <a:p>
            <a:pPr algn="ctr"/>
            <a:r>
              <a:rPr lang="ru-RU" sz="2400" b="1" dirty="0">
                <a:solidFill>
                  <a:srgbClr val="FF0000"/>
                </a:solidFill>
                <a:latin typeface="Arial" panose="020B0604020202020204" pitchFamily="34" charset="0"/>
                <a:cs typeface="Arial" panose="020B0604020202020204" pitchFamily="34" charset="0"/>
              </a:rPr>
              <a:t>Готовы к производственной практике для студентов, аспирантов</a:t>
            </a:r>
            <a:endParaRPr lang="ru-RU" sz="24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331148" y="5859147"/>
            <a:ext cx="9143999" cy="64516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a:t>
            </a:r>
            <a:r>
              <a:rPr lang="ru-RU" b="1" dirty="0" err="1">
                <a:solidFill>
                  <a:schemeClr val="tx2"/>
                </a:solidFill>
                <a:latin typeface="Arial" panose="020B0604020202020204" pitchFamily="34" charset="0"/>
                <a:cs typeface="Arial" panose="020B0604020202020204" pitchFamily="34" charset="0"/>
              </a:rPr>
              <a:t>Назаров Юрий Сергеевич</a:t>
            </a:r>
            <a:r>
              <a:rPr lang="ru-RU" b="1" dirty="0">
                <a:solidFill>
                  <a:schemeClr val="tx2"/>
                </a:solidFill>
                <a:latin typeface="Arial" panose="020B0604020202020204" pitchFamily="34" charset="0"/>
                <a:cs typeface="Arial" panose="020B0604020202020204" pitchFamily="34" charset="0"/>
              </a:rPr>
              <a:t>, ген.директор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yuriy.nazarov@zion-rus.com</a:t>
            </a:r>
            <a:endParaRPr lang="ru-RU" b="1" dirty="0">
              <a:solidFill>
                <a:schemeClr val="tx2"/>
              </a:solidFill>
              <a:latin typeface="Arial" panose="020B0604020202020204" pitchFamily="34" charset="0"/>
              <a:cs typeface="Arial" panose="020B0604020202020204" pitchFamily="34" charset="0"/>
            </a:endParaRPr>
          </a:p>
        </p:txBody>
      </p:sp>
      <p:pic>
        <p:nvPicPr>
          <p:cNvPr id="2" name="Изображение 1" descr="ZION-рус"/>
          <p:cNvPicPr>
            <a:picLocks noChangeAspect="1"/>
          </p:cNvPicPr>
          <p:nvPr/>
        </p:nvPicPr>
        <p:blipFill>
          <a:blip r:embed="rId1"/>
          <a:stretch>
            <a:fillRect/>
          </a:stretch>
        </p:blipFill>
        <p:spPr>
          <a:xfrm>
            <a:off x="428625" y="285750"/>
            <a:ext cx="2543175" cy="68008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416990"/>
            <a:ext cx="8215370" cy="3046095"/>
          </a:xfrm>
          <a:prstGeom prst="rect">
            <a:avLst/>
          </a:prstGeom>
          <a:solidFill>
            <a:schemeClr val="accent6">
              <a:lumMod val="60000"/>
              <a:lumOff val="40000"/>
            </a:schemeClr>
          </a:solidFill>
          <a:ln>
            <a:solidFill>
              <a:srgbClr val="FF0000"/>
            </a:solidFill>
          </a:ln>
        </p:spPr>
        <p:txBody>
          <a:bodyPr wrap="square">
            <a:spAutoFit/>
          </a:bodyPr>
          <a:lstStyle/>
          <a:p>
            <a:pPr algn="just"/>
            <a:r>
              <a:rPr lang="ru-RU" sz="2400" dirty="0"/>
              <a:t>	Одна из ведущих мировых компаний по производству и поставке средств защиты растений и гибридных семенных материалов.</a:t>
            </a:r>
            <a:endParaRPr lang="ru-RU" sz="2400" dirty="0"/>
          </a:p>
          <a:p>
            <a:pPr algn="just"/>
            <a:r>
              <a:rPr lang="ru-RU" sz="2400" dirty="0"/>
              <a:t>Имеет свои лаборатории в ряде городов России и зарубежом.</a:t>
            </a:r>
            <a:endParaRPr lang="ru-RU" sz="2400" dirty="0"/>
          </a:p>
          <a:p>
            <a:pPr algn="just"/>
            <a:r>
              <a:rPr lang="ru-RU" sz="2400" dirty="0"/>
              <a:t>Основные направления в России:</a:t>
            </a:r>
            <a:endParaRPr lang="ru-RU" sz="2400" dirty="0"/>
          </a:p>
          <a:p>
            <a:pPr algn="just"/>
            <a:r>
              <a:rPr lang="ru-RU" sz="2400" dirty="0"/>
              <a:t>1. Исследования и разработка СЗР и всего, что с ними связано</a:t>
            </a:r>
            <a:endParaRPr lang="ru-RU" sz="2400" dirty="0"/>
          </a:p>
          <a:p>
            <a:pPr algn="just"/>
            <a:r>
              <a:rPr lang="ru-RU" sz="2400" dirty="0"/>
              <a:t>2. Семеноводство и всё, что с ним связано</a:t>
            </a:r>
            <a:endParaRPr lang="ru-RU" sz="2400" dirty="0"/>
          </a:p>
        </p:txBody>
      </p:sp>
      <p:sp>
        <p:nvSpPr>
          <p:cNvPr id="4" name="TextBox 3"/>
          <p:cNvSpPr txBox="1"/>
          <p:nvPr/>
        </p:nvSpPr>
        <p:spPr>
          <a:xfrm>
            <a:off x="1857356" y="285728"/>
            <a:ext cx="6715172" cy="645160"/>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Syngenta</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651974" y="4462557"/>
            <a:ext cx="8501154" cy="1014730"/>
          </a:xfrm>
          <a:prstGeom prst="rect">
            <a:avLst/>
          </a:prstGeom>
          <a:noFill/>
        </p:spPr>
        <p:txBody>
          <a:bodyPr wrap="square" rtlCol="0">
            <a:spAutoFit/>
          </a:bodyPr>
          <a:lstStyle/>
          <a:p>
            <a:pPr algn="ctr"/>
            <a:r>
              <a:rPr lang="ru-RU" sz="2000" b="1" dirty="0">
                <a:solidFill>
                  <a:srgbClr val="FF0000"/>
                </a:solidFill>
                <a:latin typeface="Arial" panose="020B0604020202020204" pitchFamily="34" charset="0"/>
                <a:cs typeface="Arial" panose="020B0604020202020204" pitchFamily="34" charset="0"/>
              </a:rPr>
              <a:t>Возможна производственная практика, подготовка дипломных работ студентов/аспирантов как на конкурсной основе, так и в рамках работы наших студентах на подработке</a:t>
            </a:r>
            <a:endParaRPr lang="ru-RU" sz="20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331148" y="5859147"/>
            <a:ext cx="9143999" cy="92202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a:t>
            </a:r>
            <a:r>
              <a:rPr lang="ru-RU" b="1" dirty="0" err="1">
                <a:solidFill>
                  <a:schemeClr val="tx2"/>
                </a:solidFill>
                <a:latin typeface="Arial" panose="020B0604020202020204" pitchFamily="34" charset="0"/>
                <a:cs typeface="Arial" panose="020B0604020202020204" pitchFamily="34" charset="0"/>
              </a:rPr>
              <a:t>Мазурин Евгений Сергеевич</a:t>
            </a:r>
            <a:r>
              <a:rPr lang="ru-RU" b="1" dirty="0">
                <a:solidFill>
                  <a:schemeClr val="tx2"/>
                </a:solidFill>
                <a:latin typeface="Arial" panose="020B0604020202020204" pitchFamily="34" charset="0"/>
                <a:cs typeface="Arial" panose="020B0604020202020204" pitchFamily="34" charset="0"/>
              </a:rPr>
              <a:t>, Руководитель лабораторий технической поддержки и развития продуктов Labs Lead TS&amp;CPD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Evgenii.Mazurin@syngenta.com</a:t>
            </a:r>
            <a:endParaRPr lang="ru-RU" b="1" dirty="0">
              <a:solidFill>
                <a:schemeClr val="tx2"/>
              </a:solidFill>
              <a:latin typeface="Arial" panose="020B0604020202020204" pitchFamily="34" charset="0"/>
              <a:cs typeface="Arial" panose="020B0604020202020204" pitchFamily="34" charset="0"/>
            </a:endParaRPr>
          </a:p>
        </p:txBody>
      </p:sp>
      <p:pic>
        <p:nvPicPr>
          <p:cNvPr id="7" name="Изображение 6" descr="Сингента в России"/>
          <p:cNvPicPr>
            <a:picLocks noChangeAspect="1"/>
          </p:cNvPicPr>
          <p:nvPr/>
        </p:nvPicPr>
        <p:blipFill>
          <a:blip r:embed="rId1"/>
          <a:stretch>
            <a:fillRect/>
          </a:stretch>
        </p:blipFill>
        <p:spPr>
          <a:xfrm>
            <a:off x="435610" y="381635"/>
            <a:ext cx="2349500" cy="6597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153507"/>
            <a:ext cx="864096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defTabSz="914400" rtl="0" eaLnBrk="0" fontAlgn="base" latinLnBrk="0" hangingPunct="0">
              <a:lnSpc>
                <a:spcPct val="100000"/>
              </a:lnSpc>
              <a:spcBef>
                <a:spcPct val="0"/>
              </a:spcBef>
              <a:spcAft>
                <a:spcPct val="0"/>
              </a:spcAft>
              <a:buClrTx/>
              <a:buSzTx/>
              <a:buFontTx/>
              <a:buNone/>
            </a:pPr>
            <a:r>
              <a:rPr lang="ru-RU" altLang="ru-RU" sz="3200" b="1" dirty="0" smtClean="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КАКИЕ ПОЖЕЛАНИЯ ПОСТУПАЮТ ОТ РАБОТОДАТЕЛЕЙ:</a:t>
            </a:r>
            <a:endParaRPr lang="ru-RU" altLang="ru-RU" sz="3200" b="1" dirty="0" smtClean="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defTabSz="914400" rtl="0" eaLnBrk="0" fontAlgn="base" latinLnBrk="0" hangingPunct="0">
              <a:lnSpc>
                <a:spcPct val="100000"/>
              </a:lnSpc>
              <a:spcBef>
                <a:spcPct val="0"/>
              </a:spcBef>
              <a:spcAft>
                <a:spcPct val="0"/>
              </a:spcAft>
              <a:buClrTx/>
              <a:buSzTx/>
              <a:buFontTx/>
              <a:buNone/>
            </a:pPr>
            <a:endParaRPr lang="ru-RU" altLang="ru-RU" sz="3200" b="1" dirty="0" smtClean="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0"/>
            <a:r>
              <a:rPr lang="ru-RU" altLang="ru-RU" dirty="0" smtClean="0">
                <a:solidFill>
                  <a:srgbClr val="5E677A"/>
                </a:solidFill>
                <a:cs typeface="Arial" panose="020B0604020202020204" pitchFamily="34" charset="0"/>
              </a:rPr>
              <a:t>Рынок труда меняется с каждым годом. В том числе, и в своих требованиях к соискателям.</a:t>
            </a:r>
            <a:r>
              <a:rPr lang="ru-RU" altLang="ru-RU" b="1" dirty="0" smtClean="0">
                <a:solidFill>
                  <a:srgbClr val="5E677A"/>
                </a:solidFill>
                <a:cs typeface="Arial" panose="020B0604020202020204" pitchFamily="34" charset="0"/>
              </a:rPr>
              <a:t> </a:t>
            </a:r>
            <a:r>
              <a:rPr lang="ru-RU" altLang="ru-RU" dirty="0" smtClean="0">
                <a:solidFill>
                  <a:srgbClr val="5E677A"/>
                </a:solidFill>
                <a:cs typeface="Arial" panose="020B0604020202020204" pitchFamily="34" charset="0"/>
              </a:rPr>
              <a:t> Компании, участвовавшие в дне карьеры, помимо профессиональных научных знаний, акцентировали внимание на следующих компетенциях у соискателей:</a:t>
            </a:r>
            <a:br>
              <a:rPr lang="ru-RU" altLang="ru-RU" dirty="0" smtClean="0">
                <a:solidFill>
                  <a:srgbClr val="5E677A"/>
                </a:solidFill>
                <a:cs typeface="Arial" panose="020B0604020202020204" pitchFamily="34" charset="0"/>
              </a:rPr>
            </a:br>
            <a:br>
              <a:rPr lang="ru-RU" altLang="ru-RU" dirty="0" smtClean="0">
                <a:solidFill>
                  <a:srgbClr val="5E677A"/>
                </a:solidFill>
                <a:cs typeface="Arial" panose="020B0604020202020204" pitchFamily="34" charset="0"/>
              </a:rPr>
            </a:br>
            <a:r>
              <a:rPr lang="ru-RU" altLang="ru-RU" b="1" dirty="0" smtClean="0">
                <a:solidFill>
                  <a:srgbClr val="F16522"/>
                </a:solidFill>
                <a:cs typeface="Arial" panose="020B0604020202020204" pitchFamily="34" charset="0"/>
              </a:rPr>
              <a:t>1. Умение решать сложные задачи</a:t>
            </a:r>
            <a:r>
              <a:rPr lang="ru-RU" altLang="ru-RU" b="1" dirty="0" smtClean="0">
                <a:solidFill>
                  <a:schemeClr val="accent6">
                    <a:lumMod val="75000"/>
                  </a:schemeClr>
                </a:solidFill>
                <a:cs typeface="Arial" panose="020B0604020202020204" pitchFamily="34" charset="0"/>
              </a:rPr>
              <a:t>, креативность мышления</a:t>
            </a:r>
            <a:r>
              <a:rPr lang="ru-RU" altLang="ru-RU" b="1" dirty="0" smtClean="0">
                <a:solidFill>
                  <a:srgbClr val="F16522"/>
                </a:solidFill>
                <a:cs typeface="Arial" panose="020B0604020202020204" pitchFamily="34" charset="0"/>
              </a:rPr>
              <a:t>.</a:t>
            </a:r>
            <a:r>
              <a:rPr lang="ru-RU" altLang="ru-RU" dirty="0" smtClean="0">
                <a:solidFill>
                  <a:srgbClr val="5E677A"/>
                </a:solidFill>
                <a:cs typeface="Arial" panose="020B0604020202020204" pitchFamily="34" charset="0"/>
              </a:rPr>
              <a:t> Способность найти нестандартный подход и решать </a:t>
            </a:r>
            <a:r>
              <a:rPr lang="ru-RU" altLang="ru-RU" dirty="0" err="1" smtClean="0">
                <a:solidFill>
                  <a:srgbClr val="5E677A"/>
                </a:solidFill>
                <a:cs typeface="Arial" panose="020B0604020202020204" pitchFamily="34" charset="0"/>
              </a:rPr>
              <a:t>НЕстандартные</a:t>
            </a:r>
            <a:r>
              <a:rPr lang="ru-RU" altLang="ru-RU" dirty="0" smtClean="0">
                <a:solidFill>
                  <a:srgbClr val="5E677A"/>
                </a:solidFill>
                <a:cs typeface="Arial" panose="020B0604020202020204" pitchFamily="34" charset="0"/>
              </a:rPr>
              <a:t> задачи</a:t>
            </a:r>
            <a:br>
              <a:rPr lang="ru-RU" altLang="ru-RU" dirty="0" smtClean="0">
                <a:solidFill>
                  <a:srgbClr val="5E677A"/>
                </a:solidFill>
                <a:cs typeface="Arial" panose="020B0604020202020204" pitchFamily="34" charset="0"/>
              </a:rPr>
            </a:br>
            <a:br>
              <a:rPr lang="ru-RU" altLang="ru-RU" dirty="0" smtClean="0">
                <a:solidFill>
                  <a:srgbClr val="5E677A"/>
                </a:solidFill>
                <a:cs typeface="Arial" panose="020B0604020202020204" pitchFamily="34" charset="0"/>
              </a:rPr>
            </a:br>
            <a:r>
              <a:rPr lang="ru-RU" altLang="ru-RU" b="1" dirty="0" smtClean="0">
                <a:solidFill>
                  <a:schemeClr val="accent6">
                    <a:lumMod val="75000"/>
                  </a:schemeClr>
                </a:solidFill>
                <a:cs typeface="Arial" panose="020B0604020202020204" pitchFamily="34" charset="0"/>
              </a:rPr>
              <a:t>2</a:t>
            </a:r>
            <a:r>
              <a:rPr lang="ru-RU" altLang="ru-RU" b="1" dirty="0" smtClean="0">
                <a:solidFill>
                  <a:srgbClr val="F16522"/>
                </a:solidFill>
                <a:cs typeface="Arial" panose="020B0604020202020204" pitchFamily="34" charset="0"/>
              </a:rPr>
              <a:t>. Навыки координации, взаимодействия.</a:t>
            </a:r>
            <a:r>
              <a:rPr lang="ru-RU" altLang="ru-RU" dirty="0" smtClean="0">
                <a:solidFill>
                  <a:srgbClr val="5E677A"/>
                </a:solidFill>
                <a:cs typeface="Arial" panose="020B0604020202020204" pitchFamily="34" charset="0"/>
              </a:rPr>
              <a:t> В том числе умение организовывать плодотворную работу в дистанционном формате.</a:t>
            </a:r>
            <a:br>
              <a:rPr lang="ru-RU" altLang="ru-RU" dirty="0" smtClean="0">
                <a:solidFill>
                  <a:srgbClr val="5E677A"/>
                </a:solidFill>
                <a:cs typeface="Arial" panose="020B0604020202020204" pitchFamily="34" charset="0"/>
              </a:rPr>
            </a:br>
            <a:br>
              <a:rPr lang="ru-RU" altLang="ru-RU" dirty="0" smtClean="0">
                <a:solidFill>
                  <a:srgbClr val="5E677A"/>
                </a:solidFill>
                <a:cs typeface="Arial" panose="020B0604020202020204" pitchFamily="34" charset="0"/>
              </a:rPr>
            </a:br>
            <a:r>
              <a:rPr lang="ru-RU" altLang="ru-RU" b="1" dirty="0">
                <a:solidFill>
                  <a:srgbClr val="F16522"/>
                </a:solidFill>
                <a:cs typeface="Arial" panose="020B0604020202020204" pitchFamily="34" charset="0"/>
              </a:rPr>
              <a:t>3</a:t>
            </a:r>
            <a:r>
              <a:rPr lang="ru-RU" altLang="ru-RU" b="1" dirty="0" smtClean="0">
                <a:solidFill>
                  <a:srgbClr val="F16522"/>
                </a:solidFill>
                <a:cs typeface="Arial" panose="020B0604020202020204" pitchFamily="34" charset="0"/>
              </a:rPr>
              <a:t>. Суждение и скорость принятия решений.</a:t>
            </a:r>
            <a:r>
              <a:rPr lang="ru-RU" altLang="ru-RU" dirty="0" smtClean="0">
                <a:solidFill>
                  <a:srgbClr val="5E677A"/>
                </a:solidFill>
                <a:cs typeface="Arial" panose="020B0604020202020204" pitchFamily="34" charset="0"/>
              </a:rPr>
              <a:t> Умение быстро принимать решения. Важно будет не только качество, но и скорость принятия решений.</a:t>
            </a:r>
            <a:br>
              <a:rPr lang="ru-RU" altLang="ru-RU" dirty="0" smtClean="0">
                <a:solidFill>
                  <a:srgbClr val="5E677A"/>
                </a:solidFill>
                <a:cs typeface="Arial" panose="020B0604020202020204" pitchFamily="34" charset="0"/>
              </a:rPr>
            </a:br>
            <a:br>
              <a:rPr lang="ru-RU" altLang="ru-RU" dirty="0" smtClean="0">
                <a:solidFill>
                  <a:srgbClr val="5E677A"/>
                </a:solidFill>
                <a:cs typeface="Arial" panose="020B0604020202020204" pitchFamily="34" charset="0"/>
              </a:rPr>
            </a:br>
            <a:r>
              <a:rPr lang="ru-RU" altLang="ru-RU" b="1" dirty="0" smtClean="0">
                <a:solidFill>
                  <a:schemeClr val="accent6">
                    <a:lumMod val="75000"/>
                  </a:schemeClr>
                </a:solidFill>
                <a:cs typeface="Arial" panose="020B0604020202020204" pitchFamily="34" charset="0"/>
              </a:rPr>
              <a:t>4</a:t>
            </a:r>
            <a:r>
              <a:rPr lang="ru-RU" altLang="ru-RU" b="1" dirty="0" smtClean="0">
                <a:solidFill>
                  <a:srgbClr val="F16522"/>
                </a:solidFill>
                <a:cs typeface="Arial" panose="020B0604020202020204" pitchFamily="34" charset="0"/>
              </a:rPr>
              <a:t>. Когнитивная гибкость.</a:t>
            </a:r>
            <a:r>
              <a:rPr lang="ru-RU" altLang="ru-RU" dirty="0" smtClean="0">
                <a:solidFill>
                  <a:srgbClr val="5E677A"/>
                </a:solidFill>
                <a:cs typeface="Arial" panose="020B0604020202020204" pitchFamily="34" charset="0"/>
              </a:rPr>
              <a:t> </a:t>
            </a:r>
            <a:r>
              <a:rPr lang="ru-RU" altLang="ru-RU" dirty="0" smtClean="0">
                <a:solidFill>
                  <a:schemeClr val="tx2"/>
                </a:solidFill>
                <a:cs typeface="Arial" panose="020B0604020202020204" pitchFamily="34" charset="0"/>
              </a:rPr>
              <a:t>Владение</a:t>
            </a:r>
            <a:r>
              <a:rPr lang="ru-RU" altLang="ru-RU" dirty="0" smtClean="0">
                <a:solidFill>
                  <a:srgbClr val="5E677A"/>
                </a:solidFill>
                <a:cs typeface="Arial" panose="020B0604020202020204" pitchFamily="34" charset="0"/>
              </a:rPr>
              <a:t> </a:t>
            </a:r>
            <a:r>
              <a:rPr lang="ru-RU" dirty="0" smtClean="0">
                <a:solidFill>
                  <a:schemeClr val="tx2"/>
                </a:solidFill>
              </a:rPr>
              <a:t>способностью быстро переключаться </a:t>
            </a:r>
            <a:r>
              <a:rPr lang="ru-RU" dirty="0">
                <a:solidFill>
                  <a:schemeClr val="tx2"/>
                </a:solidFill>
              </a:rPr>
              <a:t>с одной мысли на другую, а также обдумывать несколько вещей </a:t>
            </a:r>
            <a:r>
              <a:rPr lang="ru-RU" dirty="0" smtClean="0">
                <a:solidFill>
                  <a:schemeClr val="tx2"/>
                </a:solidFill>
              </a:rPr>
              <a:t>одновременно, </a:t>
            </a:r>
            <a:r>
              <a:rPr lang="ru-RU" altLang="ru-RU" dirty="0" smtClean="0">
                <a:solidFill>
                  <a:schemeClr val="tx2"/>
                </a:solidFill>
                <a:cs typeface="Arial" panose="020B0604020202020204" pitchFamily="34" charset="0"/>
              </a:rPr>
              <a:t>применять свою креативность</a:t>
            </a:r>
            <a:endParaRPr kumimoji="0" lang="ru-RU" altLang="ru-RU" b="0" i="0" u="none" strike="noStrike" cap="none" normalizeH="0" baseline="0" dirty="0">
              <a:ln>
                <a:noFill/>
              </a:ln>
              <a:solidFill>
                <a:schemeClr val="tx2"/>
              </a:solidFill>
              <a:effectLst/>
              <a:ea typeface="Times New Roman" panose="02020603050405020304" pitchFamily="18" charset="0"/>
            </a:endParaRPr>
          </a:p>
        </p:txBody>
      </p:sp>
      <p:sp>
        <p:nvSpPr>
          <p:cNvPr id="3" name="Rectangle 1"/>
          <p:cNvSpPr>
            <a:spLocks noChangeArrowheads="1"/>
          </p:cNvSpPr>
          <p:nvPr/>
        </p:nvSpPr>
        <p:spPr bwMode="auto">
          <a:xfrm>
            <a:off x="0" y="-63789"/>
            <a:ext cx="65" cy="584775"/>
          </a:xfrm>
          <a:prstGeom prst="rect">
            <a:avLst/>
          </a:prstGeom>
          <a:solidFill>
            <a:srgbClr val="EDF0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ru-RU" altLang="ru-RU" sz="1000" b="0" i="0" u="none" strike="noStrike" cap="none" normalizeH="0" baseline="0" dirty="0" smtClean="0">
                <a:ln>
                  <a:noFill/>
                </a:ln>
                <a:solidFill>
                  <a:srgbClr val="5E677A"/>
                </a:solidFill>
                <a:effectLst/>
                <a:latin typeface="Arial" panose="020B0604020202020204" pitchFamily="34" charset="0"/>
                <a:cs typeface="Arial" panose="020B0604020202020204" pitchFamily="34" charset="0"/>
              </a:rPr>
            </a:br>
            <a:br>
              <a:rPr kumimoji="0" lang="ru-RU" altLang="ru-RU" sz="1000" b="0" i="0" u="none" strike="noStrike" cap="none" normalizeH="0" baseline="0" dirty="0" smtClean="0">
                <a:ln>
                  <a:noFill/>
                </a:ln>
                <a:solidFill>
                  <a:srgbClr val="5E677A"/>
                </a:solidFill>
                <a:effectLst/>
                <a:latin typeface="Arial" panose="020B0604020202020204" pitchFamily="34" charset="0"/>
                <a:cs typeface="Arial" panose="020B0604020202020204" pitchFamily="34"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7645" y="1668145"/>
            <a:ext cx="8761095" cy="2306955"/>
          </a:xfrm>
          <a:prstGeom prst="rect">
            <a:avLst/>
          </a:prstGeom>
          <a:solidFill>
            <a:schemeClr val="accent6">
              <a:lumMod val="60000"/>
              <a:lumOff val="40000"/>
            </a:schemeClr>
          </a:solidFill>
          <a:ln>
            <a:solidFill>
              <a:srgbClr val="FF0000"/>
            </a:solidFill>
          </a:ln>
        </p:spPr>
        <p:txBody>
          <a:bodyPr wrap="square">
            <a:spAutoFit/>
          </a:bodyPr>
          <a:lstStyle/>
          <a:p>
            <a:pPr algn="just"/>
            <a:r>
              <a:rPr lang="ru-RU" sz="2400" dirty="0"/>
              <a:t>Один из ведущих аграрных холдингов в России.</a:t>
            </a:r>
            <a:endParaRPr lang="ru-RU" sz="2400" dirty="0"/>
          </a:p>
          <a:p>
            <a:pPr algn="just"/>
            <a:r>
              <a:rPr lang="ru-RU" sz="2400" dirty="0"/>
              <a:t>Сфера деятельности: растениеводство, корма, молочное хозяйство и переработка продуктов этих отраслей</a:t>
            </a:r>
            <a:endParaRPr lang="ru-RU" sz="2400" dirty="0"/>
          </a:p>
          <a:p>
            <a:pPr algn="just"/>
            <a:r>
              <a:rPr lang="ru-RU" sz="2400" dirty="0"/>
              <a:t>Активно сотрудничают с профильными ВУЗами, заинтересованы в профильных специалистах и способствуют их подготовке от школьных классов, до аспирантуры</a:t>
            </a:r>
            <a:endParaRPr lang="ru-RU" sz="2400" dirty="0"/>
          </a:p>
        </p:txBody>
      </p:sp>
      <p:sp>
        <p:nvSpPr>
          <p:cNvPr id="4" name="TextBox 3"/>
          <p:cNvSpPr txBox="1"/>
          <p:nvPr/>
        </p:nvSpPr>
        <p:spPr>
          <a:xfrm>
            <a:off x="1857356" y="285728"/>
            <a:ext cx="6715172" cy="645160"/>
          </a:xfrm>
          <a:prstGeom prst="rect">
            <a:avLst/>
          </a:prstGeom>
          <a:noFill/>
        </p:spPr>
        <p:txBody>
          <a:bodyPr wrap="square" rtlCol="0">
            <a:spAutoFit/>
          </a:bodyPr>
          <a:lstStyle/>
          <a:p>
            <a:pPr algn="ctr"/>
            <a:r>
              <a:rPr lang="ru-RU" altLang="en-US" sz="3600" b="1" dirty="0">
                <a:latin typeface="Arial" panose="020B0604020202020204" pitchFamily="34" charset="0"/>
                <a:cs typeface="Arial" panose="020B0604020202020204" pitchFamily="34" charset="0"/>
              </a:rPr>
              <a:t>ЭкоНива</a:t>
            </a:r>
            <a:endParaRPr lang="ru-RU" altLang="en-US" sz="3600" b="1" dirty="0">
              <a:latin typeface="Arial" panose="020B0604020202020204" pitchFamily="34" charset="0"/>
              <a:cs typeface="Arial" panose="020B0604020202020204" pitchFamily="34" charset="0"/>
            </a:endParaRPr>
          </a:p>
        </p:txBody>
      </p:sp>
      <p:sp>
        <p:nvSpPr>
          <p:cNvPr id="5" name="TextBox 4"/>
          <p:cNvSpPr txBox="1"/>
          <p:nvPr/>
        </p:nvSpPr>
        <p:spPr>
          <a:xfrm>
            <a:off x="207645" y="4462780"/>
            <a:ext cx="8945880" cy="1322070"/>
          </a:xfrm>
          <a:prstGeom prst="rect">
            <a:avLst/>
          </a:prstGeom>
          <a:noFill/>
        </p:spPr>
        <p:txBody>
          <a:bodyPr wrap="square" rtlCol="0">
            <a:spAutoFit/>
          </a:bodyPr>
          <a:lstStyle/>
          <a:p>
            <a:pPr algn="ctr"/>
            <a:r>
              <a:rPr lang="ru-RU" sz="2000" b="1" dirty="0">
                <a:solidFill>
                  <a:srgbClr val="FF0000"/>
                </a:solidFill>
                <a:latin typeface="Arial" panose="020B0604020202020204" pitchFamily="34" charset="0"/>
                <a:cs typeface="Arial" panose="020B0604020202020204" pitchFamily="34" charset="0"/>
              </a:rPr>
              <a:t>Возможна производственная практика, стипендиальные программы для студентов и курсы повышения компетентности молодых специалистов, выпускников и преподавателей как в компании, так и зарубежом у дружественных с/х компаний</a:t>
            </a:r>
            <a:endParaRPr lang="ru-RU" sz="20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330835" y="5859145"/>
            <a:ext cx="8637905" cy="645160"/>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a:t>
            </a:r>
            <a:r>
              <a:rPr lang="ru-RU" b="1">
                <a:solidFill>
                  <a:schemeClr val="tx2"/>
                </a:solidFill>
                <a:latin typeface="Arial" panose="020B0604020202020204" pitchFamily="34" charset="0"/>
                <a:cs typeface="Arial" panose="020B0604020202020204" pitchFamily="34" charset="0"/>
              </a:rPr>
              <a:t>Евгений Безпалов, +7 (930) 400-53-48</a:t>
            </a:r>
            <a:endParaRPr lang="ru-RU" b="1">
              <a:solidFill>
                <a:schemeClr val="tx2"/>
              </a:solidFill>
              <a:latin typeface="Arial" panose="020B0604020202020204" pitchFamily="34" charset="0"/>
              <a:cs typeface="Arial" panose="020B0604020202020204" pitchFamily="34" charset="0"/>
            </a:endParaRPr>
          </a:p>
          <a:p>
            <a:r>
              <a:rPr lang="ru-RU" b="1">
                <a:solidFill>
                  <a:schemeClr val="tx2"/>
                </a:solidFill>
                <a:latin typeface="Arial" panose="020B0604020202020204" pitchFamily="34" charset="0"/>
                <a:cs typeface="Arial" panose="020B0604020202020204" pitchFamily="34" charset="0"/>
              </a:rPr>
              <a:t>https://vk.com/id127969918</a:t>
            </a:r>
            <a:endParaRPr lang="ru-RU" b="1">
              <a:solidFill>
                <a:schemeClr val="tx2"/>
              </a:solidFill>
              <a:latin typeface="Arial" panose="020B0604020202020204" pitchFamily="34" charset="0"/>
              <a:cs typeface="Arial" panose="020B0604020202020204" pitchFamily="34" charset="0"/>
            </a:endParaRPr>
          </a:p>
        </p:txBody>
      </p:sp>
      <p:pic>
        <p:nvPicPr>
          <p:cNvPr id="8" name="Изображение 7" descr="ЭкоНива"/>
          <p:cNvPicPr>
            <a:picLocks noChangeAspect="1"/>
          </p:cNvPicPr>
          <p:nvPr/>
        </p:nvPicPr>
        <p:blipFill>
          <a:blip r:embed="rId1"/>
          <a:stretch>
            <a:fillRect/>
          </a:stretch>
        </p:blipFill>
        <p:spPr>
          <a:xfrm>
            <a:off x="652145" y="0"/>
            <a:ext cx="1722120" cy="157924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43372" y="571480"/>
            <a:ext cx="5000628" cy="1200329"/>
          </a:xfrm>
          <a:prstGeom prst="rect">
            <a:avLst/>
          </a:prstGeom>
        </p:spPr>
        <p:txBody>
          <a:bodyPr wrap="square">
            <a:spAutoFit/>
          </a:bodyPr>
          <a:lstStyle/>
          <a:p>
            <a:r>
              <a:rPr lang="en-US" sz="7200" b="1" dirty="0">
                <a:solidFill>
                  <a:srgbClr val="13322B"/>
                </a:solidFill>
                <a:latin typeface="Arial" panose="020B0604020202020204" pitchFamily="34" charset="0"/>
                <a:cs typeface="Arial" panose="020B0604020202020204" pitchFamily="34" charset="0"/>
              </a:rPr>
              <a:t>Botanicals</a:t>
            </a:r>
            <a:endParaRPr lang="en-US" sz="7200" b="1" i="0" dirty="0">
              <a:solidFill>
                <a:srgbClr val="13322B"/>
              </a:solidFill>
              <a:latin typeface="Arial" panose="020B0604020202020204" pitchFamily="34" charset="0"/>
              <a:cs typeface="Arial" panose="020B0604020202020204" pitchFamily="34" charset="0"/>
            </a:endParaRPr>
          </a:p>
        </p:txBody>
      </p:sp>
      <p:sp>
        <p:nvSpPr>
          <p:cNvPr id="4" name="Прямоугольник 3"/>
          <p:cNvSpPr/>
          <p:nvPr/>
        </p:nvSpPr>
        <p:spPr>
          <a:xfrm>
            <a:off x="142844" y="3000372"/>
            <a:ext cx="8715436" cy="2585323"/>
          </a:xfrm>
          <a:prstGeom prst="rect">
            <a:avLst/>
          </a:prstGeom>
          <a:solidFill>
            <a:schemeClr val="accent6">
              <a:lumMod val="60000"/>
              <a:lumOff val="40000"/>
            </a:schemeClr>
          </a:solidFill>
          <a:ln>
            <a:solidFill>
              <a:srgbClr val="FF0000"/>
            </a:solidFill>
          </a:ln>
        </p:spPr>
        <p:txBody>
          <a:bodyPr wrap="square">
            <a:spAutoFit/>
          </a:bodyPr>
          <a:lstStyle/>
          <a:p>
            <a:pPr indent="457200" algn="just"/>
            <a:r>
              <a:rPr lang="ru-RU" dirty="0">
                <a:latin typeface="Arial" panose="020B0604020202020204" pitchFamily="34" charset="0"/>
                <a:cs typeface="Arial" panose="020B0604020202020204" pitchFamily="34" charset="0"/>
              </a:rPr>
              <a:t>Занимаются профессиональным озеленением уже больше 10 лет, и знают, насколько это важно. Живые, стабилизированные и даже искусственные растения – мы одинаково любим все, и это открывает перед нами просторы творчества.</a:t>
            </a:r>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	Мы постоянно совершенствуем свои навыки и подходы к озеленению, осваивая новые технологии и отслеживая современные тенденции. Именно поэтому наша компания является членом ведущих мировых ассоциаций в сфере </a:t>
            </a:r>
            <a:r>
              <a:rPr lang="ru-RU" dirty="0" err="1">
                <a:latin typeface="Arial" panose="020B0604020202020204" pitchFamily="34" charset="0"/>
                <a:cs typeface="Arial" panose="020B0604020202020204" pitchFamily="34" charset="0"/>
              </a:rPr>
              <a:t>фитодизайна</a:t>
            </a:r>
            <a:r>
              <a:rPr lang="ru-RU" dirty="0">
                <a:latin typeface="Arial" panose="020B0604020202020204" pitchFamily="34" charset="0"/>
                <a:cs typeface="Arial" panose="020B0604020202020204" pitchFamily="34" charset="0"/>
              </a:rPr>
              <a:t> и флористики.</a:t>
            </a:r>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Есть </a:t>
            </a:r>
            <a:r>
              <a:rPr lang="ru-RU" dirty="0" err="1">
                <a:latin typeface="Arial" panose="020B0604020202020204" pitchFamily="34" charset="0"/>
                <a:cs typeface="Arial" panose="020B0604020202020204" pitchFamily="34" charset="0"/>
              </a:rPr>
              <a:t>шоу-рум</a:t>
            </a:r>
            <a:r>
              <a:rPr lang="ru-RU" dirty="0">
                <a:latin typeface="Arial" panose="020B0604020202020204" pitchFamily="34" charset="0"/>
                <a:cs typeface="Arial" panose="020B0604020202020204" pitchFamily="34" charset="0"/>
              </a:rPr>
              <a:t> в Москве.</a:t>
            </a:r>
            <a:endParaRPr lang="ru-RU" dirty="0">
              <a:latin typeface="Arial" panose="020B0604020202020204" pitchFamily="34" charset="0"/>
              <a:cs typeface="Arial" panose="020B0604020202020204" pitchFamily="34" charset="0"/>
            </a:endParaRPr>
          </a:p>
        </p:txBody>
      </p:sp>
      <p:pic>
        <p:nvPicPr>
          <p:cNvPr id="40962" name="Picture 2" descr="C:\Users\Наша дорогая Оля!\Downloads\img-01.jpg"/>
          <p:cNvPicPr>
            <a:picLocks noChangeAspect="1" noChangeArrowheads="1"/>
          </p:cNvPicPr>
          <p:nvPr/>
        </p:nvPicPr>
        <p:blipFill>
          <a:blip r:embed="rId1" cstate="print"/>
          <a:srcRect/>
          <a:stretch>
            <a:fillRect/>
          </a:stretch>
        </p:blipFill>
        <p:spPr bwMode="auto">
          <a:xfrm>
            <a:off x="142844" y="285728"/>
            <a:ext cx="4000528" cy="2500331"/>
          </a:xfrm>
          <a:prstGeom prst="rect">
            <a:avLst/>
          </a:prstGeom>
          <a:noFill/>
        </p:spPr>
      </p:pic>
      <p:sp>
        <p:nvSpPr>
          <p:cNvPr id="6" name="Прямоугольник 5"/>
          <p:cNvSpPr/>
          <p:nvPr/>
        </p:nvSpPr>
        <p:spPr>
          <a:xfrm>
            <a:off x="2771800" y="5601766"/>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323528" y="6110607"/>
            <a:ext cx="9143999" cy="646331"/>
          </a:xfrm>
          <a:prstGeom prst="rect">
            <a:avLst/>
          </a:prstGeom>
        </p:spPr>
        <p:txBody>
          <a:bodyPr wrap="square">
            <a:spAutoFit/>
          </a:bodyPr>
          <a:lstStyle/>
          <a:p>
            <a:r>
              <a:rPr lang="ru-RU" b="1" dirty="0">
                <a:solidFill>
                  <a:schemeClr val="tx2"/>
                </a:solidFill>
                <a:latin typeface="Arial" panose="020B0604020202020204" pitchFamily="34" charset="0"/>
                <a:cs typeface="Arial" panose="020B0604020202020204" pitchFamily="34" charset="0"/>
              </a:rPr>
              <a:t>Контактное лицо: Людмила, </a:t>
            </a:r>
            <a:endParaRPr lang="ru-RU" b="1" dirty="0">
              <a:solidFill>
                <a:schemeClr val="tx2"/>
              </a:solidFill>
              <a:latin typeface="Arial" panose="020B0604020202020204" pitchFamily="34" charset="0"/>
              <a:cs typeface="Arial" panose="020B0604020202020204" pitchFamily="34" charset="0"/>
            </a:endParaRPr>
          </a:p>
          <a:p>
            <a:r>
              <a:rPr lang="ru-RU" b="1" dirty="0">
                <a:solidFill>
                  <a:schemeClr val="tx2"/>
                </a:solidFill>
                <a:latin typeface="Arial" panose="020B0604020202020204" pitchFamily="34" charset="0"/>
                <a:cs typeface="Arial" panose="020B0604020202020204" pitchFamily="34" charset="0"/>
              </a:rPr>
              <a:t>E-</a:t>
            </a:r>
            <a:r>
              <a:rPr lang="ru-RU" b="1" dirty="0" err="1">
                <a:solidFill>
                  <a:schemeClr val="tx2"/>
                </a:solidFill>
                <a:latin typeface="Arial" panose="020B0604020202020204" pitchFamily="34" charset="0"/>
                <a:cs typeface="Arial" panose="020B0604020202020204" pitchFamily="34" charset="0"/>
              </a:rPr>
              <a:t>mail</a:t>
            </a:r>
            <a:r>
              <a:rPr lang="ru-RU" b="1"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 l.nuprik@btdesign.ru</a:t>
            </a:r>
            <a:endParaRPr lang="ru-RU"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43000"/>
          </a:xfrm>
        </p:spPr>
        <p:txBody>
          <a:bodyPr>
            <a:normAutofit fontScale="90000"/>
          </a:bodyPr>
          <a:lstStyle/>
          <a:p>
            <a:r>
              <a:rPr lang="ru-RU" dirty="0"/>
              <a:t>Анкета для выпускников факультета</a:t>
            </a:r>
            <a:endParaRPr lang="en-US" dirty="0"/>
          </a:p>
        </p:txBody>
      </p:sp>
      <p:sp>
        <p:nvSpPr>
          <p:cNvPr id="3" name="Объект 2"/>
          <p:cNvSpPr>
            <a:spLocks noGrp="1"/>
          </p:cNvSpPr>
          <p:nvPr>
            <p:ph idx="1"/>
          </p:nvPr>
        </p:nvSpPr>
        <p:spPr>
          <a:xfrm>
            <a:off x="1005018" y="1454181"/>
            <a:ext cx="7421996" cy="3849291"/>
          </a:xfrm>
        </p:spPr>
        <p:txBody>
          <a:bodyPr/>
          <a:lstStyle/>
          <a:p>
            <a:r>
              <a:rPr lang="en-US" dirty="0">
                <a:hlinkClick r:id="rId1"/>
              </a:rPr>
              <a:t>https://forms.gle/eVqEs1q3YQaS9uJb7</a:t>
            </a:r>
            <a:endParaRPr lang="en-US" dirty="0"/>
          </a:p>
          <a:p>
            <a:endParaRPr lang="en-US"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2492896"/>
            <a:ext cx="3573016" cy="357301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аша дорогая Оля!\Downloads\XXL.jpg"/>
          <p:cNvPicPr>
            <a:picLocks noChangeAspect="1" noChangeArrowheads="1"/>
          </p:cNvPicPr>
          <p:nvPr/>
        </p:nvPicPr>
        <p:blipFill>
          <a:blip r:embed="rId1" cstate="print"/>
          <a:srcRect/>
          <a:stretch>
            <a:fillRect/>
          </a:stretch>
        </p:blipFill>
        <p:spPr bwMode="auto">
          <a:xfrm>
            <a:off x="0" y="1000108"/>
            <a:ext cx="9144000" cy="5857892"/>
          </a:xfrm>
          <a:prstGeom prst="rect">
            <a:avLst/>
          </a:prstGeom>
          <a:noFill/>
          <a:ln>
            <a:solidFill>
              <a:srgbClr val="FF0000"/>
            </a:solidFill>
          </a:ln>
        </p:spPr>
      </p:pic>
      <p:sp>
        <p:nvSpPr>
          <p:cNvPr id="2" name="TextBox 1"/>
          <p:cNvSpPr txBox="1"/>
          <p:nvPr/>
        </p:nvSpPr>
        <p:spPr>
          <a:xfrm>
            <a:off x="285720" y="142852"/>
            <a:ext cx="8572528" cy="3970318"/>
          </a:xfrm>
          <a:prstGeom prst="rect">
            <a:avLst/>
          </a:prstGeom>
          <a:noFill/>
        </p:spPr>
        <p:txBody>
          <a:bodyPr wrap="square" rtlCol="0">
            <a:spAutoFit/>
          </a:bodyPr>
          <a:lstStyle/>
          <a:p>
            <a:pPr algn="ctr"/>
            <a:r>
              <a:rPr lang="ru-RU" sz="3600" b="1" dirty="0">
                <a:solidFill>
                  <a:srgbClr val="FF0000"/>
                </a:solidFill>
                <a:latin typeface="Arial" panose="020B0604020202020204" pitchFamily="34" charset="0"/>
                <a:cs typeface="Arial" panose="020B0604020202020204" pitchFamily="34" charset="0"/>
              </a:rPr>
              <a:t>СПАСИБО ЗА ВНИМАНИЕ!</a:t>
            </a:r>
            <a:endParaRPr lang="ru-RU" sz="3600" b="1" dirty="0">
              <a:solidFill>
                <a:srgbClr val="FF0000"/>
              </a:solidFill>
              <a:latin typeface="Arial" panose="020B0604020202020204" pitchFamily="34" charset="0"/>
              <a:cs typeface="Arial" panose="020B0604020202020204" pitchFamily="34" charset="0"/>
            </a:endParaRPr>
          </a:p>
          <a:p>
            <a:pPr algn="ctr"/>
            <a:endParaRPr lang="ru-RU" sz="3600" b="1" dirty="0">
              <a:solidFill>
                <a:srgbClr val="FF0000"/>
              </a:solidFill>
              <a:latin typeface="Arial" panose="020B0604020202020204" pitchFamily="34" charset="0"/>
              <a:cs typeface="Arial" panose="020B0604020202020204" pitchFamily="34" charset="0"/>
            </a:endParaRPr>
          </a:p>
          <a:p>
            <a:pPr algn="ctr"/>
            <a:endParaRPr lang="ru-RU" sz="3600" b="1" dirty="0">
              <a:solidFill>
                <a:srgbClr val="FF0000"/>
              </a:solidFill>
              <a:latin typeface="Arial" panose="020B0604020202020204" pitchFamily="34" charset="0"/>
              <a:cs typeface="Arial" panose="020B0604020202020204" pitchFamily="34" charset="0"/>
            </a:endParaRPr>
          </a:p>
          <a:p>
            <a:pPr algn="ctr"/>
            <a:endParaRPr lang="ru-RU" sz="3600" b="1" dirty="0">
              <a:solidFill>
                <a:srgbClr val="FF0000"/>
              </a:solidFill>
              <a:latin typeface="Arial" panose="020B0604020202020204" pitchFamily="34" charset="0"/>
              <a:cs typeface="Arial" panose="020B0604020202020204" pitchFamily="34" charset="0"/>
            </a:endParaRPr>
          </a:p>
          <a:p>
            <a:pPr algn="ctr"/>
            <a:endParaRPr lang="ru-RU" sz="3600" b="1" dirty="0">
              <a:solidFill>
                <a:srgbClr val="FF0000"/>
              </a:solidFill>
              <a:latin typeface="Arial" panose="020B0604020202020204" pitchFamily="34" charset="0"/>
              <a:cs typeface="Arial" panose="020B0604020202020204" pitchFamily="34" charset="0"/>
            </a:endParaRPr>
          </a:p>
          <a:p>
            <a:pPr algn="ctr"/>
            <a:endParaRPr lang="ru-RU" sz="3600" b="1" dirty="0">
              <a:solidFill>
                <a:srgbClr val="FF0000"/>
              </a:solidFill>
              <a:latin typeface="Arial" panose="020B0604020202020204" pitchFamily="34" charset="0"/>
              <a:cs typeface="Arial" panose="020B0604020202020204" pitchFamily="34" charset="0"/>
            </a:endParaRPr>
          </a:p>
          <a:p>
            <a:pPr algn="ctr"/>
            <a:endParaRPr lang="ru-RU" sz="36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426" y="2413630"/>
            <a:ext cx="8751116" cy="4278094"/>
          </a:xfrm>
          <a:prstGeom prst="rect">
            <a:avLst/>
          </a:prstGeom>
          <a:noFill/>
          <a:ln>
            <a:solidFill>
              <a:srgbClr val="C00000"/>
            </a:solidFill>
          </a:ln>
        </p:spPr>
        <p:txBody>
          <a:bodyPr wrap="square" rtlCol="0">
            <a:spAutoFit/>
          </a:bodyPr>
          <a:lstStyle/>
          <a:p>
            <a:pPr marL="400050" indent="-400050">
              <a:buFont typeface="+mj-lt"/>
              <a:buAutoNum type="romanUcPeriod"/>
            </a:pPr>
            <a:r>
              <a:rPr lang="ru-RU" sz="2400" b="1" dirty="0">
                <a:solidFill>
                  <a:srgbClr val="C00000"/>
                </a:solidFill>
                <a:latin typeface="Arial" panose="020B0604020202020204" pitchFamily="34" charset="0"/>
                <a:cs typeface="Arial" panose="020B0604020202020204" pitchFamily="34" charset="0"/>
              </a:rPr>
              <a:t>Природоохранные организации, надзор, управление, экологическое сопровождение</a:t>
            </a:r>
            <a:endParaRPr lang="ru-RU" sz="2400" b="1" dirty="0">
              <a:solidFill>
                <a:srgbClr val="C00000"/>
              </a:solidFill>
              <a:latin typeface="Arial" panose="020B0604020202020204" pitchFamily="34" charset="0"/>
              <a:cs typeface="Arial" panose="020B0604020202020204" pitchFamily="34" charset="0"/>
            </a:endParaRPr>
          </a:p>
          <a:p>
            <a:pPr marL="400050" indent="-400050">
              <a:buFont typeface="+mj-lt"/>
              <a:buAutoNum type="romanUcPeriod"/>
            </a:pPr>
            <a:endParaRPr lang="ru-RU" sz="2400" b="1" dirty="0">
              <a:solidFill>
                <a:srgbClr val="C00000"/>
              </a:solidFill>
              <a:latin typeface="Arial" panose="020B0604020202020204" pitchFamily="34" charset="0"/>
              <a:cs typeface="Arial" panose="020B0604020202020204" pitchFamily="34" charset="0"/>
            </a:endParaRPr>
          </a:p>
          <a:p>
            <a:pPr marL="400050" indent="-400050">
              <a:buFont typeface="+mj-lt"/>
              <a:buAutoNum type="romanUcPeriod"/>
            </a:pPr>
            <a:r>
              <a:rPr lang="ru-RU" sz="2400" b="1" dirty="0">
                <a:solidFill>
                  <a:schemeClr val="bg2">
                    <a:lumMod val="25000"/>
                  </a:schemeClr>
                </a:solidFill>
                <a:latin typeface="Arial" panose="020B0604020202020204" pitchFamily="34" charset="0"/>
                <a:cs typeface="Arial" panose="020B0604020202020204" pitchFamily="34" charset="0"/>
              </a:rPr>
              <a:t>Нефть, газ, недра, переработка, технологии, производство</a:t>
            </a:r>
            <a:endParaRPr lang="ru-RU" sz="2400" b="1" dirty="0">
              <a:solidFill>
                <a:schemeClr val="bg2">
                  <a:lumMod val="25000"/>
                </a:schemeClr>
              </a:solidFill>
              <a:latin typeface="Arial" panose="020B0604020202020204" pitchFamily="34" charset="0"/>
              <a:cs typeface="Arial" panose="020B0604020202020204" pitchFamily="34" charset="0"/>
            </a:endParaRPr>
          </a:p>
          <a:p>
            <a:pPr marL="400050" indent="-400050">
              <a:buFont typeface="+mj-lt"/>
              <a:buAutoNum type="romanUcPeriod"/>
            </a:pPr>
            <a:endParaRPr lang="ru-RU" sz="2400" b="1" dirty="0">
              <a:solidFill>
                <a:schemeClr val="bg2">
                  <a:lumMod val="25000"/>
                </a:schemeClr>
              </a:solidFill>
              <a:latin typeface="Arial" panose="020B0604020202020204" pitchFamily="34" charset="0"/>
              <a:cs typeface="Arial" panose="020B0604020202020204" pitchFamily="34" charset="0"/>
            </a:endParaRPr>
          </a:p>
          <a:p>
            <a:pPr marL="400050" indent="-400050">
              <a:buFont typeface="+mj-lt"/>
              <a:buAutoNum type="romanUcPeriod"/>
            </a:pPr>
            <a:r>
              <a:rPr lang="ru-RU" sz="2400" b="1" dirty="0">
                <a:solidFill>
                  <a:schemeClr val="accent1">
                    <a:lumMod val="75000"/>
                  </a:schemeClr>
                </a:solidFill>
                <a:latin typeface="Arial" panose="020B0604020202020204" pitchFamily="34" charset="0"/>
                <a:cs typeface="Arial" panose="020B0604020202020204" pitchFamily="34" charset="0"/>
              </a:rPr>
              <a:t>Научно-исследовательские институты</a:t>
            </a:r>
            <a:endParaRPr lang="ru-RU" sz="2400" b="1" dirty="0">
              <a:solidFill>
                <a:schemeClr val="accent1">
                  <a:lumMod val="75000"/>
                </a:schemeClr>
              </a:solidFill>
              <a:latin typeface="Arial" panose="020B0604020202020204" pitchFamily="34" charset="0"/>
              <a:cs typeface="Arial" panose="020B0604020202020204" pitchFamily="34" charset="0"/>
            </a:endParaRPr>
          </a:p>
          <a:p>
            <a:pPr marL="400050" indent="-400050">
              <a:buFont typeface="+mj-lt"/>
              <a:buAutoNum type="romanUcPeriod"/>
            </a:pPr>
            <a:endParaRPr lang="ru-RU" sz="2400" b="1" dirty="0">
              <a:solidFill>
                <a:schemeClr val="accent1">
                  <a:lumMod val="75000"/>
                </a:schemeClr>
              </a:solidFill>
              <a:latin typeface="Arial" panose="020B0604020202020204" pitchFamily="34" charset="0"/>
              <a:cs typeface="Arial" panose="020B0604020202020204" pitchFamily="34" charset="0"/>
            </a:endParaRPr>
          </a:p>
          <a:p>
            <a:pPr marL="400050" indent="-400050">
              <a:buFont typeface="+mj-lt"/>
              <a:buAutoNum type="romanUcPeriod"/>
            </a:pPr>
            <a:r>
              <a:rPr lang="ru-RU" sz="2400" b="1" dirty="0" err="1">
                <a:solidFill>
                  <a:schemeClr val="accent3">
                    <a:lumMod val="75000"/>
                  </a:schemeClr>
                </a:solidFill>
                <a:latin typeface="Arial" panose="020B0604020202020204" pitchFamily="34" charset="0"/>
                <a:cs typeface="Arial" panose="020B0604020202020204" pitchFamily="34" charset="0"/>
              </a:rPr>
              <a:t>Агросектор</a:t>
            </a:r>
            <a:r>
              <a:rPr lang="ru-RU" sz="2400" b="1" dirty="0">
                <a:solidFill>
                  <a:schemeClr val="accent3">
                    <a:lumMod val="75000"/>
                  </a:schemeClr>
                </a:solidFill>
                <a:latin typeface="Arial" panose="020B0604020202020204" pitchFamily="34" charset="0"/>
                <a:cs typeface="Arial" panose="020B0604020202020204" pitchFamily="34" charset="0"/>
              </a:rPr>
              <a:t>: удобрения, производители посадочного материала, дизайн</a:t>
            </a:r>
            <a:endParaRPr lang="ru-RU" sz="2400" b="1" dirty="0">
              <a:solidFill>
                <a:schemeClr val="accent3">
                  <a:lumMod val="75000"/>
                </a:schemeClr>
              </a:solidFill>
              <a:latin typeface="Arial" panose="020B0604020202020204" pitchFamily="34" charset="0"/>
              <a:cs typeface="Arial" panose="020B0604020202020204" pitchFamily="34" charset="0"/>
            </a:endParaRPr>
          </a:p>
          <a:p>
            <a:endParaRPr lang="ru-RU" sz="3200" dirty="0">
              <a:solidFill>
                <a:srgbClr val="C00000"/>
              </a:solidFill>
              <a:latin typeface="Arial" panose="020B0604020202020204" pitchFamily="34" charset="0"/>
              <a:cs typeface="Arial" panose="020B0604020202020204" pitchFamily="34" charset="0"/>
            </a:endParaRPr>
          </a:p>
        </p:txBody>
      </p:sp>
      <p:sp>
        <p:nvSpPr>
          <p:cNvPr id="5" name="Прямоугольник 4"/>
          <p:cNvSpPr/>
          <p:nvPr/>
        </p:nvSpPr>
        <p:spPr>
          <a:xfrm>
            <a:off x="52426" y="332656"/>
            <a:ext cx="8640960" cy="1569660"/>
          </a:xfrm>
          <a:prstGeom prst="rect">
            <a:avLst/>
          </a:prstGeom>
          <a:solidFill>
            <a:schemeClr val="accent6">
              <a:lumMod val="60000"/>
              <a:lumOff val="40000"/>
            </a:schemeClr>
          </a:solidFill>
          <a:ln>
            <a:solidFill>
              <a:srgbClr val="FF0000"/>
            </a:solidFill>
          </a:ln>
        </p:spPr>
        <p:txBody>
          <a:bodyPr wrap="square">
            <a:spAutoFit/>
          </a:bodyPr>
          <a:lstStyle/>
          <a:p>
            <a:pPr lvl="0" indent="450850" algn="ctr" eaLnBrk="0" fontAlgn="base" hangingPunct="0">
              <a:spcBef>
                <a:spcPct val="0"/>
              </a:spcBef>
              <a:spcAft>
                <a:spcPct val="0"/>
              </a:spcAft>
            </a:pPr>
            <a:r>
              <a:rPr lang="ru-RU" altLang="ru-RU" sz="2400" b="1"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ПРЕДЛАГАЕМ ВАШЕМУ ВНИМАНИЮ ПЕРЕЧЕНЬ ПРОФИЛЬНЫХ ОРГАНИЗАЦИЙ, КОТОРЫЕ ОТКЛИКНУЛИСЬ НА ПРЕДЛОЖЕНИЯ ФАКУЛЬТЕТА ПОЧВОВЕДЕНИЯ И ГОТОВЫ К ВЗАИМОДЕЙСТВИЮ</a:t>
            </a:r>
            <a:endParaRPr lang="ru-RU" altLang="ru-RU" sz="2400"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548680"/>
            <a:ext cx="8352928" cy="5544616"/>
          </a:xfrm>
        </p:spPr>
        <p:txBody>
          <a:bodyPr>
            <a:noAutofit/>
          </a:bodyPr>
          <a:lstStyle/>
          <a:p>
            <a:pPr marL="1143000">
              <a:buFont typeface="+mj-lt"/>
              <a:buAutoNum type="romanUcPeriod"/>
            </a:pPr>
            <a:r>
              <a:rPr lang="ru-RU" sz="5400" b="1" kern="1200" dirty="0">
                <a:solidFill>
                  <a:srgbClr val="FF0000"/>
                </a:solidFill>
                <a:latin typeface="Arial" panose="020B0604020202020204"/>
                <a:cs typeface="Arial" panose="020B0604020202020204"/>
              </a:rPr>
              <a:t> Природоохранные организации,</a:t>
            </a:r>
            <a:r>
              <a:rPr lang="ru-RU" sz="5400" b="1" dirty="0">
                <a:solidFill>
                  <a:srgbClr val="FF0000"/>
                </a:solidFill>
                <a:latin typeface="Arial" panose="020B0604020202020204"/>
                <a:cs typeface="Arial" panose="020B0604020202020204"/>
              </a:rPr>
              <a:t> надзор, управление, </a:t>
            </a:r>
            <a:r>
              <a:rPr lang="ru-RU" sz="5400" b="1" kern="1200" dirty="0">
                <a:solidFill>
                  <a:srgbClr val="FF0000"/>
                </a:solidFill>
                <a:latin typeface="Arial" panose="020B0604020202020204"/>
                <a:cs typeface="Arial" panose="020B0604020202020204"/>
              </a:rPr>
              <a:t>экологическое</a:t>
            </a:r>
            <a:r>
              <a:rPr lang="ru-RU" sz="5400" b="1" kern="1200" baseline="0" dirty="0">
                <a:solidFill>
                  <a:srgbClr val="FF0000"/>
                </a:solidFill>
                <a:latin typeface="Arial" panose="020B0604020202020204"/>
                <a:cs typeface="Arial" panose="020B0604020202020204"/>
              </a:rPr>
              <a:t> сопровождение</a:t>
            </a:r>
            <a:endParaRPr lang="ru-RU" sz="5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https://btdesign.ru/images/botanicals/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7" name="Прямоугольник 6"/>
          <p:cNvSpPr/>
          <p:nvPr/>
        </p:nvSpPr>
        <p:spPr>
          <a:xfrm>
            <a:off x="1835766" y="692764"/>
            <a:ext cx="6643718" cy="1198880"/>
          </a:xfrm>
          <a:prstGeom prst="rect">
            <a:avLst/>
          </a:prstGeom>
        </p:spPr>
        <p:txBody>
          <a:bodyPr wrap="square">
            <a:spAutoFit/>
          </a:bodyPr>
          <a:lstStyle/>
          <a:p>
            <a:pPr algn="ctr"/>
            <a:r>
              <a:rPr lang="ru-RU" sz="2400" b="1" dirty="0">
                <a:solidFill>
                  <a:srgbClr val="333333"/>
                </a:solidFill>
                <a:latin typeface="Arial" panose="020B0604020202020204"/>
              </a:rPr>
              <a:t>Государственный историко-археологический сузей-заповедник «Херсонес Таврический»</a:t>
            </a:r>
            <a:endParaRPr lang="ru-RU" sz="2400" dirty="0"/>
          </a:p>
        </p:txBody>
      </p:sp>
      <p:sp>
        <p:nvSpPr>
          <p:cNvPr id="8" name="Прямоугольник 7"/>
          <p:cNvSpPr/>
          <p:nvPr/>
        </p:nvSpPr>
        <p:spPr>
          <a:xfrm>
            <a:off x="395893" y="2781289"/>
            <a:ext cx="8572560" cy="1476375"/>
          </a:xfrm>
          <a:prstGeom prst="rect">
            <a:avLst/>
          </a:prstGeom>
          <a:solidFill>
            <a:schemeClr val="accent6">
              <a:lumMod val="60000"/>
              <a:lumOff val="40000"/>
            </a:schemeClr>
          </a:solidFill>
          <a:ln>
            <a:solidFill>
              <a:srgbClr val="FF0000"/>
            </a:solidFill>
          </a:ln>
        </p:spPr>
        <p:txBody>
          <a:bodyPr wrap="square">
            <a:spAutoFit/>
          </a:bodyPr>
          <a:lstStyle/>
          <a:p>
            <a:pPr indent="457200"/>
            <a:r>
              <a:rPr lang="ru-RU" dirty="0">
                <a:latin typeface="Arial" panose="020B0604020202020204" pitchFamily="34" charset="0"/>
                <a:cs typeface="Arial" panose="020B0604020202020204" pitchFamily="34" charset="0"/>
              </a:rPr>
              <a:t>ГМЗ «Херсонес Таврический» продолжает сотрудничество с МГУ им. М.В. Ломоносова и другими ВУЗами страны.</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Готовы к сотрудничеству в области археологии, картографии, почвообразующих факторов, почвоведения, истории с/х территорий города.</a:t>
            </a:r>
            <a:endParaRPr lang="ru-RU" dirty="0">
              <a:latin typeface="Arial" panose="020B0604020202020204" pitchFamily="34" charset="0"/>
              <a:cs typeface="Arial" panose="020B0604020202020204" pitchFamily="34" charset="0"/>
            </a:endParaRPr>
          </a:p>
          <a:p>
            <a:pPr indent="457200"/>
            <a:r>
              <a:rPr lang="ru-RU" dirty="0">
                <a:latin typeface="Arial" panose="020B0604020202020204" pitchFamily="34" charset="0"/>
                <a:cs typeface="Arial" panose="020B0604020202020204" pitchFamily="34" charset="0"/>
              </a:rPr>
              <a:t>Как практика студентов, аспирантов, так и научная работа</a:t>
            </a:r>
            <a:endParaRPr lang="ru-RU" dirty="0">
              <a:latin typeface="Arial" panose="020B0604020202020204" pitchFamily="34" charset="0"/>
              <a:cs typeface="Arial" panose="020B0604020202020204" pitchFamily="34" charset="0"/>
            </a:endParaRPr>
          </a:p>
        </p:txBody>
      </p:sp>
      <p:sp>
        <p:nvSpPr>
          <p:cNvPr id="9" name="Прямоугольник 8"/>
          <p:cNvSpPr/>
          <p:nvPr/>
        </p:nvSpPr>
        <p:spPr>
          <a:xfrm>
            <a:off x="-36195" y="4988560"/>
            <a:ext cx="9163050" cy="829945"/>
          </a:xfrm>
          <a:prstGeom prst="rect">
            <a:avLst/>
          </a:prstGeom>
        </p:spPr>
        <p:txBody>
          <a:bodyPr wrap="square">
            <a:spAutoFit/>
          </a:bodyPr>
          <a:lstStyle/>
          <a:p>
            <a:pPr algn="ctr"/>
            <a:r>
              <a:rPr lang="ru-RU" sz="2400" b="1" dirty="0">
                <a:solidFill>
                  <a:srgbClr val="FF0000"/>
                </a:solidFill>
                <a:latin typeface="Arial" panose="020B0604020202020204" pitchFamily="34" charset="0"/>
                <a:cs typeface="Arial" panose="020B0604020202020204" pitchFamily="34" charset="0"/>
              </a:rPr>
              <a:t>Готовы к сотрудничеству, формат многолетнего сотрудничества ещё обсуждается</a:t>
            </a:r>
            <a:endParaRPr lang="ru-RU" sz="2400" b="1" dirty="0">
              <a:solidFill>
                <a:srgbClr val="FF0000"/>
              </a:solidFill>
              <a:latin typeface="Arial" panose="020B0604020202020204" pitchFamily="34" charset="0"/>
              <a:cs typeface="Arial" panose="020B0604020202020204" pitchFamily="34" charset="0"/>
            </a:endParaRPr>
          </a:p>
        </p:txBody>
      </p:sp>
      <p:sp>
        <p:nvSpPr>
          <p:cNvPr id="10" name="Прямоугольник 9"/>
          <p:cNvSpPr/>
          <p:nvPr/>
        </p:nvSpPr>
        <p:spPr>
          <a:xfrm>
            <a:off x="155575" y="5806142"/>
            <a:ext cx="8774143" cy="1014730"/>
          </a:xfrm>
          <a:prstGeom prst="rect">
            <a:avLst/>
          </a:prstGeom>
        </p:spPr>
        <p:txBody>
          <a:bodyPr wrap="square">
            <a:spAutoFit/>
          </a:bodyPr>
          <a:lstStyle/>
          <a:p>
            <a:r>
              <a:rPr lang="ru-RU" sz="2000" b="1" dirty="0">
                <a:solidFill>
                  <a:schemeClr val="tx2"/>
                </a:solidFill>
                <a:latin typeface="Arial" panose="020B0604020202020204" pitchFamily="34" charset="0"/>
                <a:cs typeface="Arial" panose="020B0604020202020204" pitchFamily="34" charset="0"/>
              </a:rPr>
              <a:t>Контактное лицо: Татьяна Викторовна Сарапулкина</a:t>
            </a:r>
            <a:r>
              <a:rPr lang="en-US" sz="2000" b="1" dirty="0">
                <a:solidFill>
                  <a:schemeClr val="tx2"/>
                </a:solidFill>
                <a:latin typeface="Arial" panose="020B0604020202020204" pitchFamily="34" charset="0"/>
                <a:cs typeface="Arial" panose="020B0604020202020204" pitchFamily="34" charset="0"/>
              </a:rPr>
              <a:t>, </a:t>
            </a:r>
            <a:r>
              <a:rPr lang="ru-RU" sz="2000" b="1" dirty="0">
                <a:solidFill>
                  <a:schemeClr val="tx2"/>
                </a:solidFill>
                <a:latin typeface="Arial" panose="020B0604020202020204" pitchFamily="34" charset="0"/>
                <a:cs typeface="Arial" panose="020B0604020202020204" pitchFamily="34" charset="0"/>
              </a:rPr>
              <a:t>первый заместитель директора Херсонесского заповедника.</a:t>
            </a:r>
            <a:r>
              <a:rPr lang="ru-RU" sz="2000" b="1" dirty="0">
                <a:solidFill>
                  <a:schemeClr val="tx2"/>
                </a:solidFill>
                <a:latin typeface="Arial" panose="020B0604020202020204" pitchFamily="34" charset="0"/>
                <a:cs typeface="Arial" panose="020B0604020202020204" pitchFamily="34" charset="0"/>
              </a:rPr>
              <a:t> </a:t>
            </a:r>
            <a:endParaRPr lang="ru-RU" sz="2000" b="1"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E</a:t>
            </a:r>
            <a:r>
              <a:rPr lang="ru-RU" sz="2000" b="1" dirty="0">
                <a:solidFill>
                  <a:schemeClr val="tx2"/>
                </a:solidFill>
                <a:latin typeface="Arial" panose="020B0604020202020204" pitchFamily="34" charset="0"/>
                <a:cs typeface="Arial" panose="020B0604020202020204" pitchFamily="34" charset="0"/>
              </a:rPr>
              <a:t>-</a:t>
            </a:r>
            <a:r>
              <a:rPr lang="en-US" sz="2000" b="1" dirty="0">
                <a:solidFill>
                  <a:schemeClr val="tx2"/>
                </a:solidFill>
                <a:latin typeface="Arial" panose="020B0604020202020204" pitchFamily="34" charset="0"/>
                <a:cs typeface="Arial" panose="020B0604020202020204" pitchFamily="34" charset="0"/>
              </a:rPr>
              <a:t>mail</a:t>
            </a:r>
            <a:r>
              <a:rPr lang="ru-RU" sz="2000" b="1"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tsarapulkina@chersonesos-sev.ru</a:t>
            </a:r>
            <a:endParaRPr lang="en-US" sz="2000" b="1" dirty="0">
              <a:solidFill>
                <a:schemeClr val="tx2"/>
              </a:solidFill>
              <a:latin typeface="Arial" panose="020B0604020202020204" pitchFamily="34" charset="0"/>
              <a:cs typeface="Arial" panose="020B0604020202020204" pitchFamily="34" charset="0"/>
            </a:endParaRPr>
          </a:p>
        </p:txBody>
      </p:sp>
      <p:pic>
        <p:nvPicPr>
          <p:cNvPr id="2" name="Изображение 1" descr="Херсонес Таврический"/>
          <p:cNvPicPr>
            <a:picLocks noChangeAspect="1"/>
          </p:cNvPicPr>
          <p:nvPr/>
        </p:nvPicPr>
        <p:blipFill>
          <a:blip r:embed="rId1"/>
          <a:stretch>
            <a:fillRect/>
          </a:stretch>
        </p:blipFill>
        <p:spPr>
          <a:xfrm>
            <a:off x="356870" y="213360"/>
            <a:ext cx="1819275" cy="25050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857232"/>
            <a:ext cx="6408712" cy="1569660"/>
          </a:xfrm>
          <a:prstGeom prst="rect">
            <a:avLst/>
          </a:prstGeom>
        </p:spPr>
        <p:txBody>
          <a:bodyPr wrap="square">
            <a:spAutoFit/>
          </a:bodyPr>
          <a:lstStyle/>
          <a:p>
            <a:pPr algn="ctr"/>
            <a:r>
              <a:rPr lang="ru-RU" sz="3200" b="1" dirty="0">
                <a:latin typeface="Arial" panose="020B0604020202020204" pitchFamily="34" charset="0"/>
                <a:cs typeface="Arial" panose="020B0604020202020204" pitchFamily="34" charset="0"/>
              </a:rPr>
              <a:t>Межрегиональное управление </a:t>
            </a:r>
            <a:r>
              <a:rPr lang="ru-RU" sz="3200" b="1" dirty="0" err="1">
                <a:latin typeface="Arial" panose="020B0604020202020204" pitchFamily="34" charset="0"/>
                <a:cs typeface="Arial" panose="020B0604020202020204" pitchFamily="34" charset="0"/>
              </a:rPr>
              <a:t>Росприроднадзора</a:t>
            </a:r>
            <a:r>
              <a:rPr lang="ru-RU" sz="3200" b="1" dirty="0">
                <a:latin typeface="Arial" panose="020B0604020202020204" pitchFamily="34" charset="0"/>
                <a:cs typeface="Arial" panose="020B0604020202020204" pitchFamily="34" charset="0"/>
              </a:rPr>
              <a:t> по г. Москве и Калужской области </a:t>
            </a:r>
            <a:endParaRPr lang="ru-RU" sz="3200" b="1" dirty="0">
              <a:latin typeface="Arial" panose="020B0604020202020204" pitchFamily="34" charset="0"/>
              <a:cs typeface="Arial" panose="020B0604020202020204" pitchFamily="34" charset="0"/>
            </a:endParaRPr>
          </a:p>
        </p:txBody>
      </p:sp>
      <p:pic>
        <p:nvPicPr>
          <p:cNvPr id="23554" name="Picture 2" descr="C:\Users\OLGA\Pictures\21034746_213319262533102_4200369212685437812_n.png"/>
          <p:cNvPicPr>
            <a:picLocks noChangeAspect="1" noChangeArrowheads="1"/>
          </p:cNvPicPr>
          <p:nvPr/>
        </p:nvPicPr>
        <p:blipFill>
          <a:blip r:embed="rId1" cstate="print"/>
          <a:srcRect/>
          <a:stretch>
            <a:fillRect/>
          </a:stretch>
        </p:blipFill>
        <p:spPr bwMode="auto">
          <a:xfrm>
            <a:off x="571472" y="714356"/>
            <a:ext cx="1928826" cy="1928826"/>
          </a:xfrm>
          <a:prstGeom prst="rect">
            <a:avLst/>
          </a:prstGeom>
          <a:noFill/>
        </p:spPr>
      </p:pic>
      <p:sp>
        <p:nvSpPr>
          <p:cNvPr id="4" name="Прямоугольник 3"/>
          <p:cNvSpPr/>
          <p:nvPr/>
        </p:nvSpPr>
        <p:spPr>
          <a:xfrm>
            <a:off x="642910" y="3071810"/>
            <a:ext cx="8286808" cy="2246769"/>
          </a:xfrm>
          <a:prstGeom prst="rect">
            <a:avLst/>
          </a:prstGeom>
          <a:solidFill>
            <a:schemeClr val="accent6">
              <a:lumMod val="60000"/>
              <a:lumOff val="40000"/>
            </a:schemeClr>
          </a:solidFill>
          <a:ln>
            <a:solidFill>
              <a:srgbClr val="FF0000"/>
            </a:solidFill>
          </a:ln>
        </p:spPr>
        <p:txBody>
          <a:bodyPr wrap="square">
            <a:spAutoFit/>
          </a:bodyPr>
          <a:lstStyle/>
          <a:p>
            <a:r>
              <a:rPr lang="ru-RU" sz="2000" b="1" dirty="0">
                <a:latin typeface="Arial" panose="020B0604020202020204" pitchFamily="34" charset="0"/>
                <a:cs typeface="Arial" panose="020B0604020202020204" pitchFamily="34" charset="0"/>
              </a:rPr>
              <a:t>Основные виды деятельности:</a:t>
            </a:r>
            <a:endParaRPr lang="ru-RU" sz="2000" b="1" dirty="0">
              <a:latin typeface="Arial" panose="020B0604020202020204" pitchFamily="34" charset="0"/>
              <a:cs typeface="Arial" panose="020B0604020202020204" pitchFamily="34" charset="0"/>
            </a:endParaRPr>
          </a:p>
          <a:p>
            <a:pPr>
              <a:buFont typeface="Arial" panose="020B0604020202020204" pitchFamily="34" charset="0"/>
              <a:buChar char="•"/>
            </a:pPr>
            <a:r>
              <a:rPr lang="ru-RU" sz="2000" dirty="0">
                <a:latin typeface="Arial" panose="020B0604020202020204" pitchFamily="34" charset="0"/>
                <a:cs typeface="Arial" panose="020B0604020202020204" pitchFamily="34" charset="0"/>
              </a:rPr>
              <a:t>Государственная услуга по организации и проведению государственной экологической экспертизы федерального уровня</a:t>
            </a:r>
            <a:endParaRPr lang="ru-RU" sz="2000" dirty="0">
              <a:latin typeface="Arial" panose="020B0604020202020204" pitchFamily="34" charset="0"/>
              <a:cs typeface="Arial" panose="020B0604020202020204" pitchFamily="34" charset="0"/>
            </a:endParaRPr>
          </a:p>
          <a:p>
            <a:pPr>
              <a:buFont typeface="Arial" panose="020B0604020202020204" pitchFamily="34" charset="0"/>
              <a:buChar char="•"/>
            </a:pPr>
            <a:r>
              <a:rPr lang="ru-RU" sz="2000" dirty="0">
                <a:latin typeface="Arial" panose="020B0604020202020204" pitchFamily="34" charset="0"/>
                <a:cs typeface="Arial" panose="020B0604020202020204" pitchFamily="34" charset="0"/>
              </a:rPr>
              <a:t>Выдача комплексного экологического разрешения</a:t>
            </a:r>
            <a:endParaRPr lang="ru-RU" sz="2000" dirty="0">
              <a:latin typeface="Arial" panose="020B0604020202020204" pitchFamily="34" charset="0"/>
              <a:cs typeface="Arial" panose="020B0604020202020204" pitchFamily="34" charset="0"/>
            </a:endParaRPr>
          </a:p>
          <a:p>
            <a:pPr>
              <a:buFont typeface="Arial" panose="020B0604020202020204" pitchFamily="34" charset="0"/>
              <a:buChar char="•"/>
            </a:pPr>
            <a:r>
              <a:rPr lang="ru-RU" sz="2000" dirty="0">
                <a:latin typeface="Arial" panose="020B0604020202020204" pitchFamily="34" charset="0"/>
                <a:cs typeface="Arial" panose="020B0604020202020204" pitchFamily="34" charset="0"/>
              </a:rPr>
              <a:t>Государственный учет объектов, оказывающих негативное воздействие на окружающую среду, подлежащих федеральному государственному экологическому надзору</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711672" y="5477068"/>
            <a:ext cx="4074642" cy="461665"/>
          </a:xfrm>
          <a:prstGeom prst="rect">
            <a:avLst/>
          </a:prstGeom>
        </p:spPr>
        <p:txBody>
          <a:bodyPr wrap="none">
            <a:spAutoFit/>
          </a:bodyPr>
          <a:lstStyle/>
          <a:p>
            <a:r>
              <a:rPr lang="ru-RU" sz="2400" b="1" dirty="0">
                <a:solidFill>
                  <a:srgbClr val="FF0000"/>
                </a:solidFill>
                <a:latin typeface="Arial" panose="020B0604020202020204" pitchFamily="34" charset="0"/>
                <a:cs typeface="Arial" panose="020B0604020202020204" pitchFamily="34" charset="0"/>
              </a:rPr>
              <a:t>Готовы к сотрудничеству</a:t>
            </a:r>
            <a:endParaRPr lang="ru-RU" sz="2400"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107505" y="6097222"/>
            <a:ext cx="8712968" cy="830997"/>
          </a:xfrm>
          <a:prstGeom prst="rect">
            <a:avLst/>
          </a:prstGeom>
        </p:spPr>
        <p:txBody>
          <a:bodyPr wrap="square">
            <a:spAutoFit/>
          </a:bodyPr>
          <a:lstStyle/>
          <a:p>
            <a:r>
              <a:rPr lang="ru-RU" sz="2400" b="1" dirty="0">
                <a:solidFill>
                  <a:schemeClr val="tx2"/>
                </a:solidFill>
                <a:latin typeface="Arial" panose="020B0604020202020204" pitchFamily="34" charset="0"/>
                <a:cs typeface="Arial" panose="020B0604020202020204" pitchFamily="34" charset="0"/>
              </a:rPr>
              <a:t>Контактное лицо: Юлия Алексеевна</a:t>
            </a:r>
            <a:r>
              <a:rPr lang="en-US" sz="2400" b="1" dirty="0">
                <a:solidFill>
                  <a:schemeClr val="tx2"/>
                </a:solidFill>
                <a:latin typeface="Arial" panose="020B0604020202020204" pitchFamily="34" charset="0"/>
                <a:cs typeface="Arial" panose="020B0604020202020204" pitchFamily="34" charset="0"/>
              </a:rPr>
              <a:t> </a:t>
            </a:r>
            <a:r>
              <a:rPr lang="ru-RU" sz="2400" b="1" dirty="0">
                <a:solidFill>
                  <a:schemeClr val="tx2"/>
                </a:solidFill>
                <a:latin typeface="Arial" panose="020B0604020202020204" pitchFamily="34" charset="0"/>
                <a:cs typeface="Arial" panose="020B0604020202020204" pitchFamily="34" charset="0"/>
              </a:rPr>
              <a:t>Говорова, </a:t>
            </a:r>
            <a:endParaRPr lang="ru-RU" sz="2400" b="1" dirty="0">
              <a:solidFill>
                <a:schemeClr val="tx2"/>
              </a:solidFill>
              <a:latin typeface="Arial" panose="020B0604020202020204" pitchFamily="34" charset="0"/>
              <a:cs typeface="Arial" panose="020B0604020202020204" pitchFamily="34" charset="0"/>
            </a:endParaRPr>
          </a:p>
          <a:p>
            <a:r>
              <a:rPr lang="en-US" sz="2400" b="1" dirty="0">
                <a:solidFill>
                  <a:schemeClr val="tx2"/>
                </a:solidFill>
                <a:latin typeface="Arial" panose="020B0604020202020204" pitchFamily="34" charset="0"/>
                <a:cs typeface="Arial" panose="020B0604020202020204" pitchFamily="34" charset="0"/>
              </a:rPr>
              <a:t>E</a:t>
            </a:r>
            <a:r>
              <a:rPr lang="ru-RU" sz="2400" b="1" dirty="0">
                <a:solidFill>
                  <a:schemeClr val="tx2"/>
                </a:solidFill>
                <a:latin typeface="Arial" panose="020B0604020202020204" pitchFamily="34" charset="0"/>
                <a:cs typeface="Arial" panose="020B0604020202020204" pitchFamily="34" charset="0"/>
              </a:rPr>
              <a:t>-</a:t>
            </a:r>
            <a:r>
              <a:rPr lang="en-US" sz="2400" b="1" dirty="0">
                <a:solidFill>
                  <a:schemeClr val="tx2"/>
                </a:solidFill>
                <a:latin typeface="Arial" panose="020B0604020202020204" pitchFamily="34" charset="0"/>
                <a:cs typeface="Arial" panose="020B0604020202020204" pitchFamily="34" charset="0"/>
              </a:rPr>
              <a:t>mail</a:t>
            </a:r>
            <a:r>
              <a:rPr lang="ru-RU" sz="2400" b="1" dirty="0">
                <a:solidFill>
                  <a:schemeClr val="tx2"/>
                </a:solidFill>
                <a:latin typeface="Arial" panose="020B0604020202020204" pitchFamily="34" charset="0"/>
                <a:cs typeface="Arial" panose="020B0604020202020204" pitchFamily="34" charset="0"/>
              </a:rPr>
              <a:t>: </a:t>
            </a:r>
            <a:r>
              <a:rPr lang="en-US" sz="2400" b="1" dirty="0">
                <a:solidFill>
                  <a:schemeClr val="tx2"/>
                </a:solidFill>
                <a:latin typeface="Arial" panose="020B0604020202020204" pitchFamily="34" charset="0"/>
                <a:cs typeface="Arial" panose="020B0604020202020204" pitchFamily="34" charset="0"/>
              </a:rPr>
              <a:t>rpn77@rpn.gov.ru </a:t>
            </a:r>
            <a:endParaRPr lang="ru-RU" sz="2400"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33262</Words>
  <Application>WPS Presentation</Application>
  <PresentationFormat>Экран (4:3)</PresentationFormat>
  <Paragraphs>538</Paragraphs>
  <Slides>53</Slides>
  <Notes>7</Notes>
  <HiddenSlides>2</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53</vt:i4>
      </vt:variant>
    </vt:vector>
  </HeadingPairs>
  <TitlesOfParts>
    <vt:vector size="64" baseType="lpstr">
      <vt:lpstr>Arial</vt:lpstr>
      <vt:lpstr>SimSun</vt:lpstr>
      <vt:lpstr>Wingdings</vt:lpstr>
      <vt:lpstr>Century Gothic</vt:lpstr>
      <vt:lpstr>Times New Roman</vt:lpstr>
      <vt:lpstr>Symbol</vt:lpstr>
      <vt:lpstr>Arial</vt:lpstr>
      <vt:lpstr>Calibri</vt:lpstr>
      <vt:lpstr>Microsoft YaHei</vt:lpstr>
      <vt:lpstr>Arial Unicode MS</vt:lpstr>
      <vt:lpstr>Тема Office</vt:lpstr>
      <vt:lpstr> ФАКУЛЬТЕТ ПОЧВОВЕДЕНИЯ  МГУ ИМЕНИ М.В. ЛОМОНОСОВА ПРЕДСТАВЛЯЕТ… </vt:lpstr>
      <vt:lpstr>PowerPoint 演示文稿</vt:lpstr>
      <vt:lpstr>PowerPoint 演示文稿</vt:lpstr>
      <vt:lpstr>PowerPoint 演示文稿</vt:lpstr>
      <vt:lpstr>PowerPoint 演示文稿</vt:lpstr>
      <vt:lpstr>PowerPoint 演示文稿</vt:lpstr>
      <vt:lpstr> Природоохранные организации, надзор, управление, экологическое сопровождение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Нефть, газ, недра, переработка, технологии, производство.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Научно-исследовательские институты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Агросектор: удобрения, производители посадочного материала, дизайн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Анкета для выпускников факультета</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Наша дорогая Оля!</dc:creator>
  <cp:lastModifiedBy>alexa</cp:lastModifiedBy>
  <cp:revision>295</cp:revision>
  <cp:lastPrinted>2021-03-31T17:24:00Z</cp:lastPrinted>
  <dcterms:created xsi:type="dcterms:W3CDTF">2021-03-18T10:49:00Z</dcterms:created>
  <dcterms:modified xsi:type="dcterms:W3CDTF">2022-01-29T19:24:54Z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1049-11.2.0.10443</vt:lpwstr>
  </property>
  <property fmtid="{D5CDD505-2E9C-101B-9397-08002B2CF9AE}" pid="3" name="ICV">
    <vt:lpwstr>91812480D0AB4BA0810EA6F2A223AAC1</vt:lpwstr>
  </property>
</Properties>
</file>